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478B-29CD-439B-B3FC-EF7D588E4CDA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6406-F433-4F5E-89C7-850EDC6E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8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478B-29CD-439B-B3FC-EF7D588E4CDA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6406-F433-4F5E-89C7-850EDC6E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478B-29CD-439B-B3FC-EF7D588E4CDA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6406-F433-4F5E-89C7-850EDC6E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5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478B-29CD-439B-B3FC-EF7D588E4CDA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6406-F433-4F5E-89C7-850EDC6E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19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478B-29CD-439B-B3FC-EF7D588E4CDA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6406-F433-4F5E-89C7-850EDC6E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1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478B-29CD-439B-B3FC-EF7D588E4CDA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6406-F433-4F5E-89C7-850EDC6E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7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478B-29CD-439B-B3FC-EF7D588E4CDA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6406-F433-4F5E-89C7-850EDC6E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6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478B-29CD-439B-B3FC-EF7D588E4CDA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6406-F433-4F5E-89C7-850EDC6E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5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478B-29CD-439B-B3FC-EF7D588E4CDA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6406-F433-4F5E-89C7-850EDC6E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72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478B-29CD-439B-B3FC-EF7D588E4CDA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6406-F433-4F5E-89C7-850EDC6E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3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478B-29CD-439B-B3FC-EF7D588E4CDA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6406-F433-4F5E-89C7-850EDC6E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26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9478B-29CD-439B-B3FC-EF7D588E4CDA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B6406-F433-4F5E-89C7-850EDC6E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9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44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2800" b="1" dirty="0">
                <a:solidFill>
                  <a:srgbClr val="374151"/>
                </a:solidFill>
                <a:latin typeface="ui-sans-serif"/>
                <a:ea typeface="+mn-ea"/>
                <a:cs typeface="Arial" panose="020B0604020202020204" pitchFamily="34" charset="0"/>
              </a:rPr>
              <a:t>مهارت تصمیم‌گیری بالینی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یکی از اساس‌های کارورزی </a:t>
            </a: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مهارت تصمیم‌گیری بالینی 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است. این فرآیند شامل جمع‌آوری اطلاعات دقیق (شرح حال، معاینات فیزیکی، نتایج آزمایش‌ها)، تحلیل منطقی اطلاعات با استفاده از تفکر انتقادی و مشورت با اعضای تیم درمانی است. در تصمیم‌گیری، باید به مسائل اخلاقی، حقوق بیمار، شرایط اقتصادی و استانداردهای پزشکی توجه داشت. تصمیمات شتاب‌زده یا اشتباه می‌توانند به عواقب منفی منجر شوند، بنابراین دقت و توجه به جزئیات الزامی است.</a:t>
            </a:r>
          </a:p>
          <a:p>
            <a:pPr marL="0" indent="0" algn="r" rtl="1">
              <a:buNone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خلاصه: </a:t>
            </a: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احراز آرامش، اقدام سریع، همکاری تیمی و توسعه مهارت‌های تصمیم‌گیری بالینی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اصول اصلی موفقیت در مدیریت شرایط اورژانسی هستند.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376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094" y="228599"/>
            <a:ext cx="10515600" cy="857251"/>
          </a:xfrm>
        </p:spPr>
        <p:txBody>
          <a:bodyPr/>
          <a:lstStyle/>
          <a:p>
            <a:pPr algn="ctr"/>
            <a:r>
              <a:rPr lang="fa-IR" b="1" dirty="0" smtClean="0"/>
              <a:t>اخلاق حرفه‌ای در کارورزی پرستاری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3" y="1085850"/>
            <a:ext cx="11815762" cy="5329238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fa-IR" b="1" i="0" dirty="0" smtClean="0">
                <a:effectLst/>
                <a:latin typeface="ui-sans-serif"/>
              </a:rPr>
              <a:t>۱. صداقت و تعهد</a:t>
            </a:r>
          </a:p>
          <a:p>
            <a:pPr marL="0" indent="0" algn="r" rtl="1">
              <a:buNone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صداقت یکی از پایه‌های اصلی اخلاق حرفه‌ای است. کارورزان باید در همه شرایط به حقیقت واقعی پابند باشند و از اعمال نادرست خودداری کنند.</a:t>
            </a:r>
          </a:p>
          <a:p>
            <a:pPr marL="0" indent="0" algn="r" rtl="1">
              <a:buNone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تعهد به انجام وظایف حرفه‌ای و رعایت مواعید کاری نیز از جمله ویژگی‌های لازم در کارورزی است.</a:t>
            </a:r>
          </a:p>
          <a:p>
            <a:pPr marL="0" indent="0" algn="r" rtl="1">
              <a:buNone/>
            </a:pPr>
            <a:r>
              <a:rPr lang="fa-IR" b="1" i="0" dirty="0" smtClean="0">
                <a:effectLst/>
                <a:latin typeface="ui-sans-serif"/>
              </a:rPr>
              <a:t>۲. احترام به بیماران و همکاران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احترام به بیماران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بیماران باید به عنوان افرادی با حقوق و ارزش در نظر گرفته شوند. کارورزان باید به آنان با دلسوزی و شفقت رفتار کنند و احساسات و نظرات آنها را در نظر بگیرند.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احترام به همکاران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هماهنگی و احترام متقابل در میان اعضای تیم درمانی (مانند پزشکان، پرستاران، فیزیوتراپیست‌ها و غیره) می‌تواند کیفیت خدمات پزشکی را بهبود بخشد.</a:t>
            </a:r>
          </a:p>
          <a:p>
            <a:pPr marL="0" indent="0" algn="r" rtl="1">
              <a:buNone/>
            </a:pPr>
            <a:r>
              <a:rPr lang="fa-IR" b="1" i="0" dirty="0" smtClean="0">
                <a:effectLst/>
                <a:latin typeface="ui-sans-serif"/>
              </a:rPr>
              <a:t>۳. حفاظت از استقلال بیماران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بیماران حق دارند در تصمیم‌گیری‌های مربوط به درمان خود شرکت کنند. کارورزان باید اطلاعات لازم را به آسانی و به زبان قابل فهم برای بیماران ارائه دهند و از اعمال فشار یا اجبار خودداری کنند.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این امر به ایجاد اعتماد بین بیمار و تیم درمانی کمک می‌کند.</a:t>
            </a:r>
          </a:p>
          <a:p>
            <a:pPr marL="0" indent="0" algn="r" rtl="1">
              <a:buNone/>
            </a:pPr>
            <a:r>
              <a:rPr lang="fa-IR" b="1" i="0" dirty="0" smtClean="0">
                <a:effectLst/>
                <a:latin typeface="ui-sans-serif"/>
              </a:rPr>
              <a:t>۴. پرهیز از رفتارهای غیرحرفه‌ای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رفتارهایی مانند غیبت بدون عذر، تبعیض، بی‌احترامی، یا انتشار اطلاعات شخصی بیماران می‌تواند منجر به کاهش کیفیت خدمات و ایجاد تنش در محیط کاری شود.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رعایت اصول اخلاق حرفه‌ای بهبود روابط کاری و ارتقای کیفیت درمان را تسهیل می‌کند.</a:t>
            </a:r>
          </a:p>
          <a:p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014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i="0" dirty="0" smtClean="0">
                <a:effectLst/>
                <a:latin typeface="ui-sans-serif"/>
              </a:rPr>
              <a:t>آشنایی با حقوق بیمار و مسئولیت‌های قانونی</a:t>
            </a:r>
            <a:br>
              <a:rPr lang="fa-IR" b="1" i="0" dirty="0" smtClean="0">
                <a:effectLst/>
                <a:latin typeface="ui-sans-serif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fa-IR" b="1" i="0" dirty="0" smtClean="0">
                <a:effectLst/>
                <a:latin typeface="ui-sans-serif"/>
              </a:rPr>
              <a:t>۱. حقوق بیماران</a:t>
            </a:r>
          </a:p>
          <a:p>
            <a:pPr marL="0" indent="0" algn="r" rtl="1">
              <a:buNone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دریافت اطلاعات شفاف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بیماران حق دارند تا درباره وضعیت سلامت خود، گزینه‌های درمانی و مخاطرات مرتبط با آن‌ها اطلاعات کامل دریافت کنند.</a:t>
            </a:r>
          </a:p>
          <a:p>
            <a:pPr marL="0" indent="0" algn="r" rtl="1">
              <a:buNone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مشارکت در تصمیم‌گیری‌ها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بیماران باید در فرآیند تصمیم‌گیری درمانی نقش داشته باشند. کارورزان می‌توانند در این زمینه نقشی حمایتی ایفا کنند و به بیماران در درک بهتر گزینه‌های درمانی کمک کنند.</a:t>
            </a:r>
          </a:p>
          <a:p>
            <a:pPr marL="0" indent="0" algn="r" rtl="1">
              <a:buNone/>
            </a:pPr>
            <a:r>
              <a:rPr lang="fa-IR" b="1" i="0" dirty="0" smtClean="0">
                <a:effectLst/>
                <a:latin typeface="ui-sans-serif"/>
              </a:rPr>
              <a:t>۲. محرمانگی اطلاعات پزشکی</a:t>
            </a:r>
          </a:p>
          <a:p>
            <a:pPr marL="0" indent="0" algn="r" rtl="1">
              <a:buNone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حفاظت از حریم خصوصی بیماران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اطلاعات پزشکی بیماران باید به صورت کامل محرمانه نگهداری شوند. این اطلاعات فقط در موارد قانونی مشخص (مانند درخواست قضایی) مجاز به اشتراک گذاشته می‌شود.</a:t>
            </a:r>
          </a:p>
          <a:p>
            <a:pPr marL="0" indent="0" algn="r" rtl="1">
              <a:buNone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پرهیز از انتشار اطلاعات در مکان‌های عمومی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کارورزان باید در محیط‌های کاری از صحبت درباره اطلاعات پزشکی بیماران خودداری کنند.</a:t>
            </a:r>
          </a:p>
          <a:p>
            <a:pPr marL="0" indent="0" algn="r" rtl="1">
              <a:buNone/>
            </a:pPr>
            <a:r>
              <a:rPr lang="fa-IR" b="1" i="0" dirty="0" smtClean="0">
                <a:effectLst/>
                <a:latin typeface="ui-sans-serif"/>
              </a:rPr>
              <a:t>۳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712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آشنایی با حقوق بیمار و مسئولیت‌های قانونی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r" rtl="1">
              <a:buNone/>
            </a:pPr>
            <a:r>
              <a:rPr lang="fa-IR" sz="2400" b="1" dirty="0" smtClean="0">
                <a:solidFill>
                  <a:prstClr val="black"/>
                </a:solidFill>
                <a:latin typeface="ui-sans-serif"/>
              </a:rPr>
              <a:t>۳</a:t>
            </a:r>
            <a:r>
              <a:rPr lang="fa-IR" sz="2000" b="1" dirty="0" smtClean="0">
                <a:solidFill>
                  <a:prstClr val="black"/>
                </a:solidFill>
                <a:latin typeface="ui-sans-serif"/>
              </a:rPr>
              <a:t>. </a:t>
            </a:r>
            <a:r>
              <a:rPr lang="fa-IR" sz="2000" b="1" dirty="0">
                <a:solidFill>
                  <a:prstClr val="black"/>
                </a:solidFill>
                <a:latin typeface="ui-sans-serif"/>
              </a:rPr>
              <a:t>مسئولیت‌های قانونی کارورزان</a:t>
            </a:r>
          </a:p>
          <a:p>
            <a:pPr marL="0" lvl="0" indent="0" algn="r" rtl="1">
              <a:buNone/>
            </a:pPr>
            <a:r>
              <a:rPr lang="fa-IR" sz="2000" b="1" dirty="0">
                <a:solidFill>
                  <a:srgbClr val="374151"/>
                </a:solidFill>
                <a:latin typeface="ui-sans-serif"/>
              </a:rPr>
              <a:t>رعایت استانداردهای پزشکی </a:t>
            </a:r>
            <a:r>
              <a:rPr lang="fa-IR" sz="2000" dirty="0">
                <a:solidFill>
                  <a:srgbClr val="374151"/>
                </a:solidFill>
                <a:latin typeface="ui-sans-serif"/>
              </a:rPr>
              <a:t>: کارورزان باید به طور دقیق به استانداردهای حرفه‌ای و راهنمایی‌های پزشکی پایبند باشند.</a:t>
            </a:r>
          </a:p>
          <a:p>
            <a:pPr marL="0" lvl="0" indent="0" algn="r" rtl="1">
              <a:buNone/>
            </a:pPr>
            <a:r>
              <a:rPr lang="fa-IR" sz="2000" b="1" dirty="0">
                <a:solidFill>
                  <a:srgbClr val="374151"/>
                </a:solidFill>
                <a:latin typeface="ui-sans-serif"/>
              </a:rPr>
              <a:t>گزارش‌دهی صحیح وضعیت بیمار </a:t>
            </a:r>
            <a:r>
              <a:rPr lang="fa-IR" sz="2000" dirty="0">
                <a:solidFill>
                  <a:srgbClr val="374151"/>
                </a:solidFill>
                <a:latin typeface="ui-sans-serif"/>
              </a:rPr>
              <a:t>: ارائه گزارش‌های دقیق و واقعی درباره وضعیت بیماران از وظایف قانونی کارورزان است.</a:t>
            </a:r>
          </a:p>
          <a:p>
            <a:pPr marL="0" lvl="0" indent="0" algn="r" rtl="1">
              <a:buNone/>
            </a:pPr>
            <a:r>
              <a:rPr lang="fa-IR" sz="2000" b="1" dirty="0">
                <a:solidFill>
                  <a:srgbClr val="374151"/>
                </a:solidFill>
                <a:latin typeface="ui-sans-serif"/>
              </a:rPr>
              <a:t>عمل در محدوده مجاز </a:t>
            </a:r>
            <a:r>
              <a:rPr lang="fa-IR" sz="2000" dirty="0">
                <a:solidFill>
                  <a:srgbClr val="374151"/>
                </a:solidFill>
                <a:latin typeface="ui-sans-serif"/>
              </a:rPr>
              <a:t>: کارورزان باید فقط در محدوده مجاز خود عمل کنند و اقدامات درمانی را تحت نظارت پزشکان ارشد انجام دهند.</a:t>
            </a:r>
          </a:p>
          <a:p>
            <a:pPr marL="0" lvl="0" indent="0" algn="r" rtl="1">
              <a:buNone/>
            </a:pPr>
            <a:r>
              <a:rPr lang="fa-IR" sz="2000" b="1" dirty="0">
                <a:solidFill>
                  <a:srgbClr val="374151"/>
                </a:solidFill>
                <a:latin typeface="ui-sans-serif"/>
              </a:rPr>
              <a:t>گزارش خطاهای پزشکی </a:t>
            </a:r>
            <a:r>
              <a:rPr lang="fa-IR" sz="2000" dirty="0">
                <a:solidFill>
                  <a:srgbClr val="374151"/>
                </a:solidFill>
                <a:latin typeface="ui-sans-serif"/>
              </a:rPr>
              <a:t>: در صورت بروز خطاهای پزشکی، کارورزان باید سریعا پزشک مربوطه را در جریان قرار دهند و از پنهان‌کاری خودداری کنند.</a:t>
            </a:r>
          </a:p>
          <a:p>
            <a:pPr marL="0" lvl="0" indent="0" algn="r" rtl="1">
              <a:buNone/>
            </a:pPr>
            <a:r>
              <a:rPr lang="fa-IR" sz="2000" b="1" dirty="0">
                <a:solidFill>
                  <a:prstClr val="black"/>
                </a:solidFill>
                <a:latin typeface="ui-sans-serif"/>
              </a:rPr>
              <a:t>۴. آشنایی با قوانین و مقررات پزشکی</a:t>
            </a:r>
          </a:p>
          <a:p>
            <a:pPr marL="0" lvl="0" indent="0" algn="r" rtl="1">
              <a:buNone/>
            </a:pPr>
            <a:r>
              <a:rPr lang="fa-IR" sz="2000" dirty="0">
                <a:solidFill>
                  <a:srgbClr val="374151"/>
                </a:solidFill>
                <a:latin typeface="ui-sans-serif"/>
              </a:rPr>
              <a:t>آشنایی با قوانین و مقررات پزشکی و حقوقی می‌تواند به کارورزان کمک کند تا:</a:t>
            </a:r>
          </a:p>
          <a:p>
            <a:pPr marL="457200" lvl="1" indent="0" algn="r" rtl="1">
              <a:buNone/>
            </a:pPr>
            <a:r>
              <a:rPr lang="fa-IR" sz="2000" dirty="0">
                <a:solidFill>
                  <a:srgbClr val="374151"/>
                </a:solidFill>
                <a:latin typeface="ui-sans-serif"/>
              </a:rPr>
              <a:t>از بروز مشکلات قانونی و اخلاقی جلوگیری کنند.</a:t>
            </a:r>
          </a:p>
          <a:p>
            <a:pPr marL="457200" lvl="1" indent="0" algn="r" rtl="1">
              <a:buNone/>
            </a:pPr>
            <a:r>
              <a:rPr lang="fa-IR" sz="2000" dirty="0">
                <a:solidFill>
                  <a:srgbClr val="374151"/>
                </a:solidFill>
                <a:latin typeface="ui-sans-serif"/>
              </a:rPr>
              <a:t>وظایف خود را به صورت حرفه‌ای انجام دهند.</a:t>
            </a:r>
          </a:p>
          <a:p>
            <a:pPr marL="457200" lvl="1" indent="0" algn="r" rtl="1">
              <a:buNone/>
            </a:pPr>
            <a:r>
              <a:rPr lang="fa-IR" sz="2000" dirty="0">
                <a:solidFill>
                  <a:srgbClr val="374151"/>
                </a:solidFill>
                <a:latin typeface="ui-sans-serif"/>
              </a:rPr>
              <a:t>اعتماد بیماران را به سیستم سلامت افزایش دهند.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268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i="0" dirty="0" smtClean="0">
                <a:effectLst/>
                <a:latin typeface="ui-sans-serif"/>
              </a:rPr>
              <a:t>آشنایی با حقوق بیمار و مسئولیت‌های قانونی</a:t>
            </a:r>
            <a:br>
              <a:rPr lang="fa-IR" b="1" i="0" dirty="0" smtClean="0">
                <a:effectLst/>
                <a:latin typeface="ui-sans-serif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b="1" i="0" dirty="0" smtClean="0">
                <a:solidFill>
                  <a:srgbClr val="FF0000"/>
                </a:solidFill>
                <a:effectLst/>
                <a:latin typeface="ui-sans-serif"/>
              </a:rPr>
              <a:t>نکات کلیدی برای کارورزان</a:t>
            </a:r>
          </a:p>
          <a:p>
            <a:pPr algn="r" rtl="1"/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احترام به حقوق بیماران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حفظ حریم خصوصی، ارائه اطلاعات شفاف و احترام به استقلال بیماران.</a:t>
            </a:r>
          </a:p>
          <a:p>
            <a:pPr algn="r" rtl="1"/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تبعیت از اصول اخلاق حرفه‌ای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صداقت، تعهد، مسئولیت‌پذیری و همکاری با تیم درمانی.</a:t>
            </a:r>
          </a:p>
          <a:p>
            <a:pPr algn="r" rtl="1"/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آگاهی از مسئولیت‌های قانونی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رعایت استانداردهای پزشکی، گزارش‌دهی دقیق و عمل در محدوده مجاز.</a:t>
            </a:r>
          </a:p>
          <a:p>
            <a:pPr algn="r" rtl="1"/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با رعایت این اصول، کارورزان می‌توانند نقشی مؤثر در بهبود کیفیت خدمات پزشکی و ارتقای سلامت جامعه ایفا کنند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837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700000000000000" pitchFamily="2" charset="-78"/>
              </a:rPr>
              <a:t>مدیریت استرس و تعادل کار و زندگی در دوران کارورزی</a:t>
            </a:r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700000000000000" pitchFamily="2" charset="-78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مدیریت استرس و تعادل کار و زندگی در دوران کارورزی از چالش‌های مهم پزشکان است. عواملی مانند ساعات کار طولانی و مسئولیت‌های سنگین می‌توانند منبع استرس باشند. راه‌حل‌هایی نظیر برنامه‌ریزی صحیح، خواب کافی، تغذیه سالم و ورزش منظم به کاهش استرس کمک می‌کنند. برقراری تعادل بین کار و زندگی شخصی، حمایت اجتماعی و مشورت حرفه‌ای نیز نقش مهمی در جلوگیری از فرسودگی شغلی دارند. مدیریت استرس بهبود عملکرد بالینی و کیفیت خدمات پزشکی را تضمین می‌کند.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289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700000000000000" pitchFamily="2" charset="-78"/>
              </a:rPr>
              <a:t>فرآیند یادگیری در محیط بیمارستان</a:t>
            </a:r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700000000000000" pitchFamily="2" charset="-78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محیط بیمارستان فرصت مناسبی برای یادگیری عملی و تقویت مهارت‌های بالینی است. کارورزان باید از فرصت‌های آموزشی مثل مشاهده معاینات، شرکت در جلسات آموزشی و مطالعه منابع علمی معتبر بهره ببرند. بازخورد اساتید و همکاران نیز به شناسایی نقاط ضعف و تقویت مهارت‌ها کمک می‌کند.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655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700000000000000" pitchFamily="2" charset="-78"/>
              </a:rPr>
              <a:t>مهارت‌های ارتباطی در تعامل با تیم درمانی</a:t>
            </a:r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700000000000000" pitchFamily="2" charset="-78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dirty="0" smtClean="0"/>
              <a:t>مهارت‌های ارتباطی نیز در تعامل با تیم درمانی اهمیت دارند. رعایت ادب و احترام، گوش دادن فعال و انتقال اطلاعات دقیق و استاندارد بین اعضای تیم، کیفیت مراقبت از بیمار را افزایش می‌دهد. حل تعارضات با منطق و آرامش و ارتباط سازنده با همکاران به بهبود محیط کاری و کیفیت خدمات درمانی کمک می‌کند.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02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نقش فناوری در پرستاری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r>
              <a:rPr lang="fa-IR" dirty="0" smtClean="0"/>
              <a:t>فناوری به عنوان ابزار قدرتمند، نقش محوری در تغییر روش‌های ارائه مراقبت‌ها و بهبود کیفیت خدمات پرستاری دارد. با استفاده از فناوری‌های نوین، پرستاران می‌توانند به طور مؤثرتر با بیماران تعامل داشته و مدیریت مراقبت‌ها را به صورت دقیق‌تر انجام دهند.</a:t>
            </a:r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r>
              <a:rPr lang="fa-IR" dirty="0" smtClean="0"/>
              <a:t>سیستم‌های مدیریت اطلاعات بیمار (</a:t>
            </a:r>
            <a:r>
              <a:rPr lang="en-US" dirty="0" smtClean="0"/>
              <a:t>EMR):</a:t>
            </a:r>
          </a:p>
          <a:p>
            <a:pPr marL="0" indent="0" algn="r" rtl="1">
              <a:buNone/>
            </a:pPr>
            <a:r>
              <a:rPr lang="fa-IR" dirty="0" smtClean="0"/>
              <a:t>سیستم‌های الکترونیکی ثبت اطلاعات بیماران به پرستاران اجازه می‌دهد تا اطلاعات بیماران را به صورت مرتب و قابل دسترس ذخیره کنند، که به کاهش خطاها در مدیریت داروها و برنامه‌ریزی مراقبت‌ها کمک می‌کند.</a:t>
            </a:r>
          </a:p>
          <a:p>
            <a:pPr marL="0" indent="0" algn="r" rtl="1">
              <a:buNone/>
            </a:pPr>
            <a:r>
              <a:rPr lang="fa-IR" dirty="0" smtClean="0"/>
              <a:t>فناوری مراقبت از راه دور (</a:t>
            </a:r>
            <a:r>
              <a:rPr lang="en-US" dirty="0" smtClean="0"/>
              <a:t>Telehealth):</a:t>
            </a:r>
          </a:p>
          <a:p>
            <a:pPr marL="0" indent="0" algn="r" rtl="1">
              <a:buNone/>
            </a:pPr>
            <a:r>
              <a:rPr lang="fa-IR" dirty="0" smtClean="0"/>
              <a:t>این فناوری به پرستاران اجازه می‌دهد تا بدون حضور فیزیکی، به بیماران تحت مراقبت قرار دهند، به‌ویژه برای بیماران دورافتاده یا در مناطق روستایی.</a:t>
            </a:r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endParaRPr lang="en-US" dirty="0" smtClean="0"/>
          </a:p>
          <a:p>
            <a:pPr marL="0" indent="0" algn="r" rtl="1">
              <a:buNone/>
            </a:pPr>
            <a:endParaRPr lang="en-US" dirty="0" smtClean="0"/>
          </a:p>
          <a:p>
            <a:pPr marL="0" indent="0" algn="r" rtl="1">
              <a:buNone/>
            </a:pPr>
            <a:endParaRPr lang="en-US" dirty="0" smtClean="0"/>
          </a:p>
          <a:p>
            <a:pPr marL="0" indent="0" algn="r" rtl="1">
              <a:buNone/>
            </a:pPr>
            <a:endParaRPr lang="en-US" dirty="0" smtClean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043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نقش فناوری در پرستاری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r" rtl="1">
              <a:buNone/>
            </a:pPr>
            <a:r>
              <a:rPr lang="fa-IR" sz="2000" b="1" dirty="0">
                <a:solidFill>
                  <a:prstClr val="black"/>
                </a:solidFill>
              </a:rPr>
              <a:t>روبوت‌های پزشکی و مراقبتی:</a:t>
            </a:r>
          </a:p>
          <a:p>
            <a:pPr marL="0" lvl="0" indent="0" algn="r" rtl="1">
              <a:buNone/>
            </a:pPr>
            <a:r>
              <a:rPr lang="fa-IR" sz="2000" dirty="0">
                <a:solidFill>
                  <a:prstClr val="black"/>
                </a:solidFill>
              </a:rPr>
              <a:t>استفاده از روبوت‌ها در جراحی‌های دقیق، عملیات‌های پیچیده و حتی مراقبت از بیماران در شرایط عفونی نقش مهمی دارد.</a:t>
            </a:r>
          </a:p>
          <a:p>
            <a:pPr marL="0" lvl="0" indent="0" algn="r" rtl="1">
              <a:buNone/>
            </a:pPr>
            <a:r>
              <a:rPr lang="fa-IR" sz="2000" b="1" dirty="0">
                <a:solidFill>
                  <a:prstClr val="black"/>
                </a:solidFill>
              </a:rPr>
              <a:t>دستگاه‌های هوشمند و </a:t>
            </a:r>
            <a:r>
              <a:rPr lang="en-US" sz="2000" b="1" dirty="0" err="1">
                <a:solidFill>
                  <a:prstClr val="black"/>
                </a:solidFill>
              </a:rPr>
              <a:t>IoT</a:t>
            </a:r>
            <a:r>
              <a:rPr lang="en-US" sz="2000" b="1" dirty="0">
                <a:solidFill>
                  <a:prstClr val="black"/>
                </a:solidFill>
              </a:rPr>
              <a:t> (</a:t>
            </a:r>
            <a:r>
              <a:rPr lang="fa-IR" sz="2000" b="1" dirty="0">
                <a:solidFill>
                  <a:prstClr val="black"/>
                </a:solidFill>
              </a:rPr>
              <a:t>انترنت اشیاء):</a:t>
            </a:r>
          </a:p>
          <a:p>
            <a:pPr marL="0" lvl="0" indent="0" algn="r" rtl="1">
              <a:buNone/>
            </a:pPr>
            <a:r>
              <a:rPr lang="fa-IR" sz="2000" dirty="0">
                <a:solidFill>
                  <a:prstClr val="black"/>
                </a:solidFill>
              </a:rPr>
              <a:t>دستگاه‌های هوشمند مانند ساعت‌های هوشمند و اندازه‌گیری پارامترهای زیستی (مثل فشار خون و قند خون) وضعیت بیماران را به صورت مستمر مورد نظارت قرار می‌دهند، بدون نیاز به حضور فیزیکی پرستاران.</a:t>
            </a:r>
          </a:p>
          <a:p>
            <a:pPr marL="0" lvl="0" indent="0" algn="r" rtl="1">
              <a:buNone/>
            </a:pPr>
            <a:r>
              <a:rPr lang="fa-IR" sz="2000" b="1" dirty="0">
                <a:solidFill>
                  <a:prstClr val="black"/>
                </a:solidFill>
              </a:rPr>
              <a:t>هوش مصنوعی (</a:t>
            </a:r>
            <a:r>
              <a:rPr lang="en-US" sz="2000" b="1" dirty="0">
                <a:solidFill>
                  <a:prstClr val="black"/>
                </a:solidFill>
              </a:rPr>
              <a:t>AI):</a:t>
            </a:r>
          </a:p>
          <a:p>
            <a:pPr marL="0" lvl="0" indent="0" algn="r" rtl="1">
              <a:buNone/>
            </a:pPr>
            <a:r>
              <a:rPr lang="en-US" sz="2000" dirty="0">
                <a:solidFill>
                  <a:prstClr val="black"/>
                </a:solidFill>
              </a:rPr>
              <a:t>AI </a:t>
            </a:r>
            <a:r>
              <a:rPr lang="fa-IR" sz="2000" dirty="0">
                <a:solidFill>
                  <a:prstClr val="black"/>
                </a:solidFill>
              </a:rPr>
              <a:t>در تشخیص بیماری‌ها، پیش‌بینی وضعیت بیماران و برنامه‌ریزی درمانی نقش مهمی دارد و به پرستاران کمک می‌کند تا تصمیمات بهتری درباره مراقبت‌های بیماران بگیرند.</a:t>
            </a:r>
          </a:p>
          <a:p>
            <a:pPr marL="0" lvl="0" indent="0" algn="r" rtl="1">
              <a:buNone/>
            </a:pPr>
            <a:r>
              <a:rPr lang="fa-IR" sz="2000" dirty="0">
                <a:solidFill>
                  <a:prstClr val="black"/>
                </a:solidFill>
              </a:rPr>
              <a:t>با استفاده از این فناوری‌ها، کیفیت مراقبت‌های پرستاری بهبود یافته و به پرستاران امکان می‌دهد تا به طور موثرتر و دقیق‌تر به بیماران خدمت کنند.</a:t>
            </a:r>
          </a:p>
        </p:txBody>
      </p:sp>
    </p:spTree>
    <p:extLst>
      <p:ext uri="{BB962C8B-B14F-4D97-AF65-F5344CB8AC3E}">
        <p14:creationId xmlns:p14="http://schemas.microsoft.com/office/powerpoint/2010/main" val="332786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مقدمه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fa-IR" dirty="0" smtClean="0"/>
              <a:t>کارورزی یکی از مهم‌ترین بخش‌های آموزش دانشجویان علوم پزشکی است که آن‌ها را برای ورود به حرفه پزشکی و ارائه خدمات درمانی آماده می‌کند. در این دوره، دانشجویان با بیماران مواجه می‌شوند، مهارت‌های عملی خود را تقویت کرده و دانش نظری را در محیط واقعی بیمارستان به کار می‌گیرند.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برخی از اصول اساسی کارورزی شامل: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رهگیری اخلاق پزشکی و قوانین حرفه‌ای : دانشجویان باید به دستورالعمل‌های بیمارستانی و اصول قانونی پایبند باشند.</a:t>
            </a:r>
          </a:p>
          <a:p>
            <a:pPr algn="r" rtl="1"/>
            <a:r>
              <a:rPr lang="fa-IR" dirty="0" smtClean="0"/>
              <a:t>احترام به حریم خصوصی بیماران : حفظ اعتماد و احترام در تعامل با بیماران و همکاران.</a:t>
            </a:r>
          </a:p>
          <a:p>
            <a:pPr algn="r" rtl="1"/>
            <a:r>
              <a:rPr lang="fa-IR" dirty="0" smtClean="0"/>
              <a:t>مسئولیت‌پذیری در انجام وظایف : اهمیت تصمیم‌گیری صحیح و دقیق تحت نظر مربیان مجرب.</a:t>
            </a:r>
          </a:p>
          <a:p>
            <a:pPr algn="r" rtl="1"/>
            <a:r>
              <a:rPr lang="fa-IR" dirty="0" smtClean="0"/>
              <a:t>علاوه بر این، کارورزی فرصتی مناسب برای توسعه مهارت‌های ارتباطی، همکاری تیمی و مدیریت استرس در محیط بیمارستانی فراهم می‌آورد. با شناخت اصول و ضوابط کارورزی، دانشجویان می‌توانند این مرحله را با موفقیت طی کرده و آمادگی لازم برای حرفه پزشکی را کسب کنند.</a:t>
            </a:r>
          </a:p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در ادامه، جنبه‌های مختلف کارورزی، وظایف دانشجویان و نکات کلیدی برای موفقیت مورد بحث قرار خواهد گرفت.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287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پیشگیری از خطاهای پرستاری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fa-IR" dirty="0" smtClean="0"/>
              <a:t>پیشگیری از خطاهای پرستاری یکی از مهم‌ترین وظایف سیستم‌های مراقبت بهداشتی است که به حفاظت بیماران و جلوگیری از حوادث غیرقابل تحمل می‌پردازد. روش‌های مؤثر برای کاهش این خطاها شامل:</a:t>
            </a:r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r>
              <a:rPr lang="fa-IR" b="1" dirty="0" smtClean="0"/>
              <a:t>آموزش و تربیت :</a:t>
            </a:r>
          </a:p>
          <a:p>
            <a:pPr marL="0" indent="0" algn="r" rtl="1">
              <a:buNone/>
            </a:pPr>
            <a:r>
              <a:rPr lang="fa-IR" dirty="0" smtClean="0"/>
              <a:t>آموزش مستمر و به‌روزرسانی دانش پرستاران درباره داروها، دستورالعمل‌ها و تکنیک‌های نوین.</a:t>
            </a:r>
          </a:p>
          <a:p>
            <a:pPr marL="0" indent="0" algn="r" rtl="1">
              <a:buNone/>
            </a:pPr>
            <a:r>
              <a:rPr lang="fa-IR" dirty="0" smtClean="0"/>
              <a:t>طراحی برنامه‌های آموزشی اختصاصی برای مدیریت دارو و ارتباطات.</a:t>
            </a:r>
          </a:p>
          <a:p>
            <a:pPr marL="0" indent="0" algn="r" rtl="1">
              <a:buNone/>
            </a:pPr>
            <a:r>
              <a:rPr lang="fa-IR" b="1" dirty="0" smtClean="0"/>
              <a:t>استفاده از فناوری :</a:t>
            </a:r>
          </a:p>
          <a:p>
            <a:pPr marL="0" indent="0" algn="r" rtl="1">
              <a:buNone/>
            </a:pPr>
            <a:r>
              <a:rPr lang="fa-IR" dirty="0" smtClean="0"/>
              <a:t>استفاده از سیستم‌های مدیریت دارویی الکترونیکی (</a:t>
            </a:r>
            <a:r>
              <a:rPr lang="en-US" dirty="0" smtClean="0"/>
              <a:t>EMR) </a:t>
            </a:r>
            <a:r>
              <a:rPr lang="fa-IR" dirty="0" smtClean="0"/>
              <a:t>و فناوری‌های بارکد/</a:t>
            </a:r>
            <a:r>
              <a:rPr lang="en-US" dirty="0" smtClean="0"/>
              <a:t>RFID </a:t>
            </a:r>
            <a:r>
              <a:rPr lang="fa-IR" dirty="0" smtClean="0"/>
              <a:t>برای شناسایی دقیق بیماران و داروها.</a:t>
            </a:r>
          </a:p>
          <a:p>
            <a:pPr marL="0" indent="0" algn="r" rtl="1">
              <a:buNone/>
            </a:pPr>
            <a:r>
              <a:rPr lang="fa-IR" b="1" dirty="0" smtClean="0"/>
              <a:t>مدیریت زمان و کارگیری :</a:t>
            </a:r>
          </a:p>
          <a:p>
            <a:pPr marL="0" indent="0" algn="r" rtl="1">
              <a:buNone/>
            </a:pPr>
            <a:r>
              <a:rPr lang="fa-IR" dirty="0" smtClean="0"/>
              <a:t>تنظیم برنامه کاری منطقی و تأمین پوشش مناسب نوبت‌ها برای کاهش خستگی و فشار کاری.</a:t>
            </a:r>
          </a:p>
          <a:p>
            <a:pPr marL="0" indent="0" algn="r" rtl="1">
              <a:buNone/>
            </a:pPr>
            <a:r>
              <a:rPr lang="fa-IR" b="1" dirty="0" smtClean="0"/>
              <a:t>ارتباطات موثر :</a:t>
            </a:r>
          </a:p>
          <a:p>
            <a:pPr marL="0" indent="0" algn="r" rtl="1">
              <a:buNone/>
            </a:pPr>
            <a:r>
              <a:rPr lang="fa-IR" dirty="0" smtClean="0"/>
              <a:t>انتقال اطلاعات واضح بین تیم‌های مراقبت و استفاده از چک‌لیست‌ها برای تأیید عملیات.</a:t>
            </a:r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endParaRPr lang="en-US" dirty="0" smtClean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770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fa-IR" b="1" dirty="0" smtClean="0"/>
              <a:t>شرایط مناسب محیط و تجهیزات :</a:t>
            </a:r>
            <a:r>
              <a:rPr lang="fa-IR" dirty="0" smtClean="0"/>
              <a:t>رعایت قوانین بهداشتی، استفاده از تجهیزات کارآمد و مرتب‌سازی فضای کاری.</a:t>
            </a:r>
          </a:p>
          <a:p>
            <a:pPr marL="0" indent="0" algn="r" rtl="1">
              <a:buNone/>
            </a:pPr>
            <a:r>
              <a:rPr lang="fa-IR" b="1" dirty="0" smtClean="0"/>
              <a:t>پیشگیری از خستگی :</a:t>
            </a:r>
            <a:r>
              <a:rPr lang="fa-IR" dirty="0" smtClean="0"/>
              <a:t>نوشتن نوبت‌های مناسب و اجازه استراحت منظم برای بهبود عملکرد پرستاران.</a:t>
            </a:r>
          </a:p>
          <a:p>
            <a:pPr marL="0" indent="0" algn="r" rtl="1">
              <a:buNone/>
            </a:pPr>
            <a:r>
              <a:rPr lang="fa-IR" b="1" dirty="0" smtClean="0"/>
              <a:t>پیگیری و ارزیابی :</a:t>
            </a:r>
            <a:r>
              <a:rPr lang="fa-IR" dirty="0" smtClean="0"/>
              <a:t>ایجاد نظام گزارش‌دهی خطا بدون محکومیت و ارزیابی منظم عملکرد.</a:t>
            </a:r>
          </a:p>
          <a:p>
            <a:pPr marL="0" indent="0" algn="r" rtl="1">
              <a:buNone/>
            </a:pPr>
            <a:r>
              <a:rPr lang="fa-IR" b="1" dirty="0" smtClean="0"/>
              <a:t>احترام به حقوق بیمار :</a:t>
            </a:r>
            <a:r>
              <a:rPr lang="fa-IR" dirty="0" smtClean="0"/>
              <a:t>مشارکت بیماران در تصمیم‌گیری و تشویق آنها به سوال‌پرسیدن.</a:t>
            </a:r>
          </a:p>
          <a:p>
            <a:pPr marL="0" indent="0" algn="r" rtl="1">
              <a:buNone/>
            </a:pPr>
            <a:r>
              <a:rPr lang="fa-IR" b="1" dirty="0" smtClean="0"/>
              <a:t>تشویق به فرهنگ ایمنی :</a:t>
            </a:r>
            <a:r>
              <a:rPr lang="fa-IR" dirty="0" smtClean="0"/>
              <a:t>حمایت از گزارش خطا و پذیرش خطاهای ناخواسته برای بهبود سیستم‌ها.</a:t>
            </a:r>
          </a:p>
          <a:p>
            <a:pPr marL="0" indent="0" algn="r" rtl="1">
              <a:buNone/>
            </a:pPr>
            <a:r>
              <a:rPr lang="fa-IR" dirty="0" smtClean="0"/>
              <a:t>با اجرای این روش‌ها، می‌توان کیفیت خدمات بهداشتی بهبود بخشید و خطاهای پرستاری را کاهش داد.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019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اخلاق پرستاری و تصمیم‌گیری اخلاقی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/>
            </a:r>
            <a:b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اخلاق پرستاری بخشی اساسی از حرفه پرستاری است که شامل آگاهی از اصول اخلاقی، ارزش‌های حرفه‌ای و مسئولیت‌های اجتماعی در مراقبت از بیماران می‌شود. عناصر اصلی این حوزه عبارتند از:</a:t>
            </a:r>
          </a:p>
          <a:p>
            <a:pPr marL="0" indent="0" algn="r" rtl="1">
              <a:buNone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احترام به حقوق بیمار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</a:t>
            </a:r>
          </a:p>
          <a:p>
            <a:pPr marL="457200" lvl="1" indent="0" algn="r" rtl="1">
              <a:buNone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حفظ حریم خصوصی بیماران.</a:t>
            </a:r>
          </a:p>
          <a:p>
            <a:pPr marL="457200" lvl="1" indent="0" algn="r" rtl="1">
              <a:buNone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احترام به دیدگاه‌ها و حق تصمیم‌گیری مستقل (</a:t>
            </a:r>
            <a:r>
              <a:rPr lang="en-US" b="0" i="0" dirty="0" smtClean="0">
                <a:solidFill>
                  <a:srgbClr val="374151"/>
                </a:solidFill>
                <a:effectLst/>
                <a:latin typeface="ui-sans-serif"/>
              </a:rPr>
              <a:t>Autonomy).</a:t>
            </a:r>
          </a:p>
          <a:p>
            <a:pPr marL="457200" lvl="1" indent="0" algn="r" rtl="1">
              <a:buNone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محفوظ نگهداشتن اطلاعات پزشکی بدون اجازه بیمار.</a:t>
            </a:r>
          </a:p>
          <a:p>
            <a:pPr marL="0" indent="0" algn="r" rtl="1">
              <a:buNone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عدالت و عدالت اجتماعی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</a:t>
            </a:r>
          </a:p>
          <a:p>
            <a:pPr marL="457200" lvl="1" indent="0" algn="r" rtl="1">
              <a:buNone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ارائه خدمات بهداشتی به صورت منصفانه برای تمام بیماران.</a:t>
            </a:r>
          </a:p>
          <a:p>
            <a:pPr marL="457200" lvl="1" indent="0" algn="r" rtl="1">
              <a:buNone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تخصیص منابع بر اساس نیاز و اولویت بیماران.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142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اخلاق پرستاری و تصمیم‌گیری اخلاقی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/>
            </a:r>
            <a:b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r" rtl="1">
              <a:buNone/>
            </a:pPr>
            <a:r>
              <a:rPr lang="fa-IR" b="1" dirty="0">
                <a:solidFill>
                  <a:srgbClr val="374151"/>
                </a:solidFill>
                <a:latin typeface="ui-sans-serif"/>
              </a:rPr>
              <a:t>بهره‌وری و کارآمدی </a:t>
            </a:r>
            <a:r>
              <a:rPr lang="fa-IR" dirty="0">
                <a:solidFill>
                  <a:srgbClr val="374151"/>
                </a:solidFill>
                <a:latin typeface="ui-sans-serif"/>
              </a:rPr>
              <a:t>:</a:t>
            </a:r>
          </a:p>
          <a:p>
            <a:pPr marL="457200" lvl="1" indent="0" algn="r" rtl="1">
              <a:buNone/>
            </a:pPr>
            <a:r>
              <a:rPr lang="fa-IR" sz="2800" dirty="0">
                <a:solidFill>
                  <a:srgbClr val="374151"/>
                </a:solidFill>
                <a:latin typeface="ui-sans-serif"/>
              </a:rPr>
              <a:t>استفاده بهینه از منابع موجود برای فراهم کردن بهترین سطح مراقبت.</a:t>
            </a:r>
          </a:p>
          <a:p>
            <a:pPr marL="457200" lvl="1" indent="0" algn="r" rtl="1">
              <a:buNone/>
            </a:pPr>
            <a:r>
              <a:rPr lang="fa-IR" sz="2800" dirty="0">
                <a:solidFill>
                  <a:srgbClr val="374151"/>
                </a:solidFill>
                <a:latin typeface="ui-sans-serif"/>
              </a:rPr>
              <a:t>مدیریت زمان و انرژی برای بهبود وضعیت بیماران.</a:t>
            </a:r>
          </a:p>
          <a:p>
            <a:pPr marL="0" lvl="0" indent="0" algn="r" rtl="1">
              <a:buNone/>
            </a:pPr>
            <a:r>
              <a:rPr lang="fa-IR" b="1" dirty="0">
                <a:solidFill>
                  <a:srgbClr val="374151"/>
                </a:solidFill>
                <a:latin typeface="ui-sans-serif"/>
              </a:rPr>
              <a:t>برنامه‌ریزی و اجرای مراقبت‌های انسانی </a:t>
            </a:r>
            <a:r>
              <a:rPr lang="fa-IR" dirty="0">
                <a:solidFill>
                  <a:srgbClr val="374151"/>
                </a:solidFill>
                <a:latin typeface="ui-sans-serif"/>
              </a:rPr>
              <a:t>:</a:t>
            </a:r>
          </a:p>
          <a:p>
            <a:pPr marL="457200" lvl="1" indent="0" algn="r" rtl="1">
              <a:buNone/>
            </a:pPr>
            <a:r>
              <a:rPr lang="fa-IR" sz="2800" dirty="0">
                <a:solidFill>
                  <a:srgbClr val="374151"/>
                </a:solidFill>
                <a:latin typeface="ui-sans-serif"/>
              </a:rPr>
              <a:t>تعامل با بیماران با احترام و انسانیت.</a:t>
            </a:r>
          </a:p>
          <a:p>
            <a:pPr marL="457200" lvl="1" indent="0" algn="r" rtl="1">
              <a:buNone/>
            </a:pPr>
            <a:r>
              <a:rPr lang="fa-IR" sz="2800" dirty="0">
                <a:solidFill>
                  <a:srgbClr val="374151"/>
                </a:solidFill>
                <a:latin typeface="ui-sans-serif"/>
              </a:rPr>
              <a:t>عدم نادیده‌گیری اصول اخلاقی حتی تحت فشار کاری یا مشکلات شخصی.</a:t>
            </a:r>
          </a:p>
          <a:p>
            <a:pPr marL="0" lvl="0" indent="0" algn="r" rtl="1">
              <a:buNone/>
            </a:pPr>
            <a:r>
              <a:rPr lang="fa-IR" b="1" dirty="0">
                <a:solidFill>
                  <a:srgbClr val="374151"/>
                </a:solidFill>
                <a:latin typeface="ui-sans-serif"/>
              </a:rPr>
              <a:t>مسئولیت و حس اعتماد </a:t>
            </a:r>
            <a:r>
              <a:rPr lang="fa-IR" dirty="0">
                <a:solidFill>
                  <a:srgbClr val="374151"/>
                </a:solidFill>
                <a:latin typeface="ui-sans-serif"/>
              </a:rPr>
              <a:t>:</a:t>
            </a:r>
          </a:p>
          <a:p>
            <a:pPr marL="457200" lvl="1" indent="0" algn="r" rtl="1">
              <a:buNone/>
            </a:pPr>
            <a:r>
              <a:rPr lang="fa-IR" sz="2800" dirty="0">
                <a:solidFill>
                  <a:srgbClr val="374151"/>
                </a:solidFill>
                <a:latin typeface="ui-sans-serif"/>
              </a:rPr>
              <a:t>قبول مسئولیت در مسائل حرفه‌ای و اعلام هرگونه خطای رخ داده.</a:t>
            </a:r>
          </a:p>
          <a:p>
            <a:pPr marL="457200" lvl="1" indent="0" algn="r" rtl="1">
              <a:buNone/>
            </a:pPr>
            <a:r>
              <a:rPr lang="fa-IR" sz="2800" dirty="0">
                <a:solidFill>
                  <a:srgbClr val="374151"/>
                </a:solidFill>
                <a:latin typeface="ui-sans-serif"/>
              </a:rPr>
              <a:t>حفظ اعتماد بیماران و جلوگیری از رفتارهایی که این اعتماد را تحت تأثیر قرار دهد.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672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ارتباط مؤثر و همدلانه با بیماران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endParaRPr lang="fa-IR" dirty="0" smtClean="0"/>
          </a:p>
          <a:p>
            <a:pPr marL="0" indent="0" algn="r" rtl="1">
              <a:buNone/>
            </a:pPr>
            <a:r>
              <a:rPr lang="fa-IR" dirty="0" smtClean="0"/>
              <a:t>برقراری ارتباط مؤثر و همدلانه با بیماران نقش مهمی در افزایش رضایت بیماران و بهبود کیفیت درمان دارد. کارورزان باید:</a:t>
            </a:r>
          </a:p>
          <a:p>
            <a:pPr algn="r" rtl="1"/>
            <a:endParaRPr lang="fa-IR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مهارت‌های شنیدن فعال را تقویت کنند.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به سؤالات بیماران پاسخ‌های روشن و ساده دهند.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روند درمانی را به طور دقیق توضیح دهند.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همدلی و درک احساسات بیماران را نشان دهند.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با لحن آرام و اطمینان‌بخش با بیماران صحبت کنند.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حریم شخصی، فرهنگ و اعتقادات بیماران را احترام بگذارند.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در نهایت، برخورد محترمانه و ایجاد اعتماد باعث بهبود رابطه بین بیمار و تیم درمانی و تأثیر مثبت بر فرایند درمان خواهد شد.</a:t>
            </a:r>
          </a:p>
          <a:p>
            <a:pPr algn="r" rtl="1"/>
            <a:endParaRPr lang="fa-IR" dirty="0" smtClean="0"/>
          </a:p>
          <a:p>
            <a:pPr algn="r" rtl="1"/>
            <a:endParaRPr lang="fa-IR" dirty="0" smtClean="0"/>
          </a:p>
          <a:p>
            <a:pPr algn="r" rtl="1"/>
            <a:endParaRPr lang="en-US" dirty="0" smtClean="0"/>
          </a:p>
          <a:p>
            <a:pPr algn="r" rtl="1"/>
            <a:endParaRPr lang="en-US" dirty="0" smtClean="0"/>
          </a:p>
          <a:p>
            <a:pPr algn="r" rtl="1"/>
            <a:endParaRPr lang="en-US" dirty="0" smtClean="0"/>
          </a:p>
          <a:p>
            <a:pPr algn="r" rtl="1"/>
            <a:endParaRPr lang="en-US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325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تصمیم‌گیری اخلاقی در کارورزی: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fa-IR" dirty="0" smtClean="0"/>
              <a:t>تصمیم‌گیری اخلاقی در پرستاری شامل اتخاذ تصمیماتی است که با اصول اخلاقی و ارزش‌های حرفه‌ای سازگار باشند. این فرآیند معمولاً شامل مراحل زیر است:</a:t>
            </a:r>
          </a:p>
          <a:p>
            <a:pPr marL="0" indent="0" algn="r" rtl="1">
              <a:buNone/>
            </a:pPr>
            <a:r>
              <a:rPr lang="fa-IR" dirty="0" smtClean="0"/>
              <a:t>1. </a:t>
            </a:r>
            <a:r>
              <a:rPr lang="fa-IR" dirty="0" smtClean="0">
                <a:solidFill>
                  <a:srgbClr val="FF0000"/>
                </a:solidFill>
              </a:rPr>
              <a:t>شناسایی مسئله</a:t>
            </a:r>
            <a:r>
              <a:rPr lang="fa-IR" dirty="0" smtClean="0"/>
              <a:t>:ابتدا باید مشخص شود که چه مشکلی وجود دارد و آیا این مشکل از لحاظ اخلاقی مهم است؟</a:t>
            </a:r>
          </a:p>
          <a:p>
            <a:pPr marL="0" indent="0" algn="r" rtl="1">
              <a:buNone/>
            </a:pPr>
            <a:r>
              <a:rPr lang="fa-IR" dirty="0" smtClean="0"/>
              <a:t>2</a:t>
            </a:r>
            <a:r>
              <a:rPr lang="fa-IR" dirty="0" smtClean="0">
                <a:solidFill>
                  <a:srgbClr val="FF0000"/>
                </a:solidFill>
              </a:rPr>
              <a:t>. جمع‌آوری اطلاعات</a:t>
            </a:r>
            <a:r>
              <a:rPr lang="fa-IR" dirty="0" smtClean="0"/>
              <a:t>:قبل از تصمیم‌گیری، باید تمام اطلاعات مرتبط با موضوع جمع‌آوری شود. این شامل وضعیت بیمار، نظر پزشک، نظر بیمار و حتی محدودیت‌های نظامی و اقتصادی است.</a:t>
            </a:r>
          </a:p>
          <a:p>
            <a:pPr marL="0" indent="0" algn="r" rtl="1">
              <a:buNone/>
            </a:pPr>
            <a:r>
              <a:rPr lang="fa-IR" dirty="0" smtClean="0"/>
              <a:t>3. </a:t>
            </a:r>
            <a:r>
              <a:rPr lang="fa-IR" dirty="0" smtClean="0">
                <a:solidFill>
                  <a:srgbClr val="FF0000"/>
                </a:solidFill>
              </a:rPr>
              <a:t>شناسایی گزینه‌ها</a:t>
            </a:r>
            <a:r>
              <a:rPr lang="fa-IR" dirty="0" smtClean="0"/>
              <a:t>:پس از جمع‌آوری اطلاعات، باید گزینه‌های مختلفی برای حل مسئله شناسایی شوند.</a:t>
            </a:r>
          </a:p>
          <a:p>
            <a:pPr marL="0" indent="0" algn="r" rtl="1">
              <a:buNone/>
            </a:pPr>
            <a:r>
              <a:rPr lang="fa-IR" dirty="0" smtClean="0"/>
              <a:t>4</a:t>
            </a:r>
            <a:r>
              <a:rPr lang="fa-IR" dirty="0" smtClean="0">
                <a:solidFill>
                  <a:srgbClr val="FF0000"/>
                </a:solidFill>
              </a:rPr>
              <a:t>. ارزیابی گزینه‌ها</a:t>
            </a:r>
            <a:r>
              <a:rPr lang="fa-IR" dirty="0" smtClean="0"/>
              <a:t>:هر گزینه باید از لحاظ اخلاقی، قانونی و عملی ارزیابی شود. این شامل بررسی پیامدهای هر گزینه بر بیمار، خانواده و سیستم بهداشتی است.</a:t>
            </a:r>
          </a:p>
          <a:p>
            <a:pPr marL="0" indent="0" algn="r" rtl="1">
              <a:buNone/>
            </a:pPr>
            <a:r>
              <a:rPr lang="fa-IR" dirty="0" smtClean="0"/>
              <a:t>5</a:t>
            </a:r>
            <a:r>
              <a:rPr lang="fa-IR" dirty="0" smtClean="0">
                <a:solidFill>
                  <a:srgbClr val="FF0000"/>
                </a:solidFill>
              </a:rPr>
              <a:t>. انتخاب گزینه مناسب</a:t>
            </a:r>
            <a:r>
              <a:rPr lang="fa-IR" dirty="0" smtClean="0"/>
              <a:t>:پس از ارزیابی، گزینه‌ای که با اصول اخلاقی و ارزش‌های حرفه‌ای سازگار است، انتخاب می‌شود.</a:t>
            </a:r>
          </a:p>
          <a:p>
            <a:pPr marL="0" indent="0" algn="r" rtl="1">
              <a:buNone/>
            </a:pPr>
            <a:r>
              <a:rPr lang="fa-IR" dirty="0" smtClean="0"/>
              <a:t>6. </a:t>
            </a:r>
            <a:r>
              <a:rPr lang="fa-IR" dirty="0" smtClean="0">
                <a:solidFill>
                  <a:srgbClr val="FF0000"/>
                </a:solidFill>
              </a:rPr>
              <a:t>اجرای تصمیم</a:t>
            </a:r>
            <a:r>
              <a:rPr lang="fa-IR" dirty="0" smtClean="0"/>
              <a:t>:تصمیم اتخاذ شده باید به صورت موثر و حساس اجرا شود.</a:t>
            </a:r>
          </a:p>
          <a:p>
            <a:pPr marL="0" indent="0" algn="r" rtl="1">
              <a:buNone/>
            </a:pPr>
            <a:r>
              <a:rPr lang="fa-IR" dirty="0" smtClean="0"/>
              <a:t>7</a:t>
            </a:r>
            <a:r>
              <a:rPr lang="fa-IR" dirty="0" smtClean="0">
                <a:solidFill>
                  <a:srgbClr val="FF0000"/>
                </a:solidFill>
              </a:rPr>
              <a:t>. ارزیابی نتایج</a:t>
            </a:r>
            <a:r>
              <a:rPr lang="fa-IR" dirty="0" smtClean="0"/>
              <a:t>:پس از اجرای تصمیم، نتایج آن بررسی می‌شود و در صورت نیاز، تغییراتی اعمال می‌شود.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267368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چالش‌های اخلاقی در کارورزی: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dirty="0" smtClean="0"/>
              <a:t>1. تعارض بین اهداف پزشکی و اخلاقی:بعضی مواقع، روش‌های درمانی یا مداخلات پزشکی ممکن است با ارزش‌های اخلاقی بیمار در تعارض باشند.</a:t>
            </a:r>
          </a:p>
          <a:p>
            <a:pPr marL="0" indent="0" algn="r" rtl="1">
              <a:buNone/>
            </a:pPr>
            <a:r>
              <a:rPr lang="fa-IR" dirty="0" smtClean="0"/>
              <a:t>محدودیت‌های منابع:عدم دسترسی به تجهیزات لازم یا کمبود منابع ممکن است تصمیم‌گیری اخلاقی پرستاران را مشکل کند.</a:t>
            </a:r>
          </a:p>
          <a:p>
            <a:pPr marL="0" indent="0" algn="r" rtl="1">
              <a:buNone/>
            </a:pPr>
            <a:r>
              <a:rPr lang="fa-IR" dirty="0" smtClean="0"/>
              <a:t>استقلال بیمار:در برخی مواقع، بیماران تصمیم‌گیری‌هایی می‌کنند که ممکن است با نظر پزشک یا پرستار در تناقض باشد.</a:t>
            </a:r>
          </a:p>
          <a:p>
            <a:pPr marL="0" indent="0" algn="r" rtl="1">
              <a:buNone/>
            </a:pPr>
            <a:r>
              <a:rPr lang="fa-IR" dirty="0" smtClean="0"/>
              <a:t>فرهنگ و اعتقادات:اختلافات فرهنگی و مذهبی می‌تواند در تصمیم‌گیری اخلاقی نقش داشته باشد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14418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700000000000000" pitchFamily="2" charset="-78"/>
              </a:rPr>
              <a:t>نقش آموزش اخلاق در پرستاری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dirty="0" smtClean="0"/>
              <a:t>نقش آموزش اخلاق در پرستاری:آموزش اخلاق در دوره‌های تحصیلی و حرفه‌ای پرستاری، به پرستاران کمک می‌کند تا:</a:t>
            </a:r>
          </a:p>
          <a:p>
            <a:pPr marL="0" indent="0" algn="r" rtl="1">
              <a:buNone/>
            </a:pPr>
            <a:r>
              <a:rPr lang="fa-IR" dirty="0" smtClean="0"/>
              <a:t>1.	بهترین تصمیمات اخلاقی را اتخاذ کنند.</a:t>
            </a:r>
          </a:p>
          <a:p>
            <a:pPr marL="0" indent="0" algn="r" rtl="1">
              <a:buNone/>
            </a:pPr>
            <a:r>
              <a:rPr lang="fa-IR" dirty="0" smtClean="0"/>
              <a:t>2.	با مشکلات اخلاقی پیچیده سروکار داشته باشند.</a:t>
            </a:r>
          </a:p>
          <a:p>
            <a:pPr marL="0" indent="0" algn="r" rtl="1">
              <a:buNone/>
            </a:pPr>
            <a:r>
              <a:rPr lang="fa-IR" dirty="0" smtClean="0"/>
              <a:t>3.	به دنبال بهبود کیفیت مراقبت‌ها باشند.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67827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مدیریت زمان در کارورزی شامل چند اصل کلیدی است: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r>
              <a:rPr lang="fa-IR" dirty="0" smtClean="0"/>
              <a:t>برنامه‌ریزی و اولویت‌بندی : استفاده از ابزارهایی مانند لیست وظایف روزانه و تکنیک‌هایی نظیر ماتریس آیزنهاور برای دسته‌بندی وظایف بر اساس اهمیت و فوریت.</a:t>
            </a:r>
          </a:p>
          <a:p>
            <a:pPr marL="0" indent="0" algn="r" rtl="1">
              <a:buNone/>
            </a:pPr>
            <a:r>
              <a:rPr lang="fa-IR" dirty="0" smtClean="0"/>
              <a:t>انعطاف‌پذیری : توانایی مقابله با شرایط غیرمنتظره و تنظیم برنامه‌ها بدون ایجاد فشار بیش از حد.</a:t>
            </a:r>
          </a:p>
          <a:p>
            <a:pPr marL="0" indent="0" algn="r" rtl="1">
              <a:buNone/>
            </a:pPr>
            <a:r>
              <a:rPr lang="fa-IR" dirty="0" smtClean="0"/>
              <a:t>تعادل کار و استراحت : اختصاص زمان مناسب برای بازیابی انرژی و کاهش استرس، که به بهره‌وری کلی کمک می‌کند.</a:t>
            </a:r>
          </a:p>
          <a:p>
            <a:pPr marL="0" indent="0" algn="r" rtl="1">
              <a:buNone/>
            </a:pPr>
            <a:r>
              <a:rPr lang="fa-IR" dirty="0" smtClean="0"/>
              <a:t>در کل، مدیریت زمان به بهینه‌سازی عملکرد، جلوگیری از اتلاف وقت و حفظ تعادل زندگی حرفه‌ای و شخصی انجامیده است.</a:t>
            </a:r>
          </a:p>
          <a:p>
            <a:endParaRPr lang="fa-IR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8043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کار تیمی و همکاری با سایر اعضای تیم درمانی</a:t>
            </a:r>
            <a:r>
              <a:rPr lang="ar-SA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کار تیمی و همکاری با اعضای تیم درمانی به بهبود مراقبت‌های پزشکی، کاهش خطاهای پزشکی و افزایش بهره‌وری سیستم کمک می‌کند. اصول مهم کار تیمی شامل: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ارتباط شفاف و موثر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انتقال اطلاعات دقیق و مختصر برای جلوگیری از سوءتفاهم.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احترام به نقش‌ها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تشخیص وظایف هر عضو تیم و تعامل سازنده برای هماهنگی بهتر.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مشارکت در جلسات گروهی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شرکت در بحث‌های تصمیم‌گیری بالینی برای یادگیری و تقویت نقش خود در تیم.</a:t>
            </a:r>
          </a:p>
          <a:p>
            <a:pPr algn="r" rtl="1"/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در نهایت، تعامل مناسب اعضای تیم منجر به ارائه خدمات درمانی کیفیت‌مند‌تر می‌شود.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83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مجموعه ساختمان‌های بیمارستان</a:t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fa-IR" dirty="0" smtClean="0"/>
              <a:t>بیمارستان </a:t>
            </a:r>
            <a:r>
              <a:rPr lang="fa-IR" dirty="0"/>
              <a:t>امام خمینی(ره) بروجرد دارای چندین ساختمان است که مهم‌ترین آن‌ها شامل:</a:t>
            </a:r>
          </a:p>
          <a:p>
            <a:pPr marL="0" indent="0" algn="r" rtl="1">
              <a:buNone/>
            </a:pPr>
            <a:r>
              <a:rPr lang="fa-IR" dirty="0"/>
              <a:t>•	ساختمان اصلی بستری (شامل بخش‌های قلب، </a:t>
            </a:r>
            <a:r>
              <a:rPr lang="en-US" dirty="0"/>
              <a:t>CCU، ICU، PICU، </a:t>
            </a:r>
            <a:r>
              <a:rPr lang="fa-IR" dirty="0"/>
              <a:t>اطفال، دیالیز و ...)</a:t>
            </a:r>
          </a:p>
          <a:p>
            <a:pPr marL="0" indent="0" algn="r" rtl="1">
              <a:buNone/>
            </a:pPr>
            <a:r>
              <a:rPr lang="fa-IR" dirty="0"/>
              <a:t>•	اورژانس بیمارستان (اورژانس قلب، تریاژ، ... )</a:t>
            </a:r>
          </a:p>
          <a:p>
            <a:pPr marL="0" indent="0" algn="r" rtl="1">
              <a:buNone/>
            </a:pPr>
            <a:r>
              <a:rPr lang="fa-IR" dirty="0"/>
              <a:t>•	درمانگاه تخصصی سرپایی (قلب، دیابت، اطفال و ...)</a:t>
            </a:r>
          </a:p>
          <a:p>
            <a:pPr marL="0" indent="0" algn="r" rtl="1">
              <a:buNone/>
            </a:pPr>
            <a:r>
              <a:rPr lang="fa-IR" dirty="0"/>
              <a:t>•	آنژیوگرافی </a:t>
            </a:r>
          </a:p>
          <a:p>
            <a:pPr marL="0" indent="0" algn="r" rtl="1">
              <a:buNone/>
            </a:pPr>
            <a:r>
              <a:rPr lang="fa-IR" dirty="0"/>
              <a:t>•	واحدهای پاراکلینیک (رادیولوژی، سونوگرافی، آزمایشگاه و ...)</a:t>
            </a:r>
          </a:p>
          <a:p>
            <a:pPr marL="0" indent="0" algn="r" rtl="1">
              <a:buNone/>
            </a:pPr>
            <a:r>
              <a:rPr lang="fa-IR" dirty="0"/>
              <a:t>هر یک از ساختمان‌ها مجهز به امکانات مناسب بالینی و آموزشی بوده و دارای تابلوهای راهنما برای دسترسی آسان </a:t>
            </a:r>
            <a:r>
              <a:rPr lang="fa-IR" dirty="0" smtClean="0"/>
              <a:t>است</a:t>
            </a:r>
            <a:endParaRPr lang="en-US" dirty="0" smtClean="0"/>
          </a:p>
          <a:p>
            <a:pPr marL="0" indent="0" algn="r" rtl="1">
              <a:buNone/>
            </a:pPr>
            <a:r>
              <a:rPr lang="fa-IR" dirty="0" smtClean="0"/>
              <a:t>سایر واحدها شامل واحد پشتیبانی شامل(ریاست ،مدیریت ،اموراداری ،حسابداری ،مدکاری،کتابخانه،مدارک پزشکی 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47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200" b="1" dirty="0" smtClean="0"/>
              <a:t>مواجهه با بیماران دشوارو چالش‌های رفتاری در طول کارورز</a:t>
            </a:r>
            <a:r>
              <a:rPr lang="fa-IR" dirty="0" smtClean="0"/>
              <a:t>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 مواجهه با بیماران دشوار، کارورزان باید از روش‌هایی نظیر حفظ آرامش، استفاده از مهارت‌های ارتباطی، و نشان دادن همدلی استفاده کنند. درک علت رفتار بیمار و گوش دادن فعال می‌تواند به بهبود ارتباط کمک کند. در شرایطی که رفتار بیمار بسیار چالش‌برانگیز باشد، کارورزان باید از تیم متخصص (مانند پزشکان ارشد و روان‌شناسان) کمک بگیرند و از همکاری تیمی برای کاهش تنش و بهبود روند درمان استفاده کنند.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3091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b="1" dirty="0"/>
              <a:t>خلاصه: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>دوره کارورزی فرصتی گرانبهایی برای یادگیری و کسب تجربه عملی در محیط بیمارستان است. نکات کلیدی برای موفقیت در این دوره شامل رعایت اصول حرفه‌ای، مدیریت زمان، کار تیمی، و برقراری ارتباط مؤثر است. داشتن نگرش مثبت، علاقه به یادگیری، و مشارکت فعال در روند درمان بیماران نقش مهمی در توسعه مهارت‌ها دارد. همچنین، حفظ اخلاق پزشکی، برخورد محترمانه با بیماران، حفظ محرمانگی اطلاعات، و پیروی از اصول ایمنی الزامی است. توصیه می‌شود کارورزان از بازخوردهای اعضای تیم درمانی بهره‌مند شوند و به طور مداوم سعی کنند تا مهارت‌های خود را بهبود بخشند. یادگیری مستمر و تلاش برای ارتقای </a:t>
            </a:r>
            <a:r>
              <a:rPr lang="en-US" dirty="0" err="1"/>
              <a:t>kend</a:t>
            </a:r>
            <a:r>
              <a:rPr lang="en-US" dirty="0"/>
              <a:t> </a:t>
            </a:r>
            <a:r>
              <a:rPr lang="fa-IR" dirty="0"/>
              <a:t>مهارت‌ها، کلید موفقیت در حرفه پزشکی است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421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i="0" dirty="0" smtClean="0">
                <a:effectLst/>
                <a:latin typeface="ui-sans-serif"/>
              </a:rPr>
              <a:t>الزامات قانونی و حقوقی کارورزی در ایران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fa-IR" dirty="0" smtClean="0"/>
              <a:t>کارورزی در ایران تحت نظارت وزارت بهداشت و بر اساس قوانین بیمارستان‌های آموزشی تنظیم شده است. دانشجویان موظف هستند تمام مقررات را رعایت کرده و از تخطی از دستورالعمل‌ها خودداری کنند. تصمیم‌گیری درمانی باید فقط تحت نظارت مربیان ارشد انجام شود، و هرگونه خطا در عملکرد می‌تواند منجر به انضباط قانونی شود.</a:t>
            </a:r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r>
              <a:rPr lang="fa-IR" dirty="0" smtClean="0"/>
              <a:t>وظایف اصلی کارورزان عبارتند از:</a:t>
            </a:r>
          </a:p>
          <a:p>
            <a:pPr marL="0" indent="0" algn="r" rtl="1">
              <a:buNone/>
            </a:pPr>
            <a:endParaRPr lang="fa-IR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fa-IR" b="1" dirty="0" smtClean="0"/>
              <a:t>رعایت محرمانگی اطلاعات بیماران </a:t>
            </a:r>
            <a:r>
              <a:rPr lang="fa-IR" dirty="0" smtClean="0"/>
              <a:t>: اطلاعات پزشکی باید تنها در محدوده تیم درمانی مورد بحث قرار گیرد و افشای آن بدون مجوز قانونی ممنوع است.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b="1" dirty="0" smtClean="0"/>
              <a:t>آشنایی با حقوق بیماران </a:t>
            </a:r>
            <a:r>
              <a:rPr lang="fa-IR" dirty="0" smtClean="0"/>
              <a:t>: شامل حق دریافت درمان مناسب، حق آگاهی از وضعیت پزشکی، و حق اعتراض به روش‌های درمانی است.</a:t>
            </a:r>
          </a:p>
          <a:p>
            <a:pPr marL="0" indent="0" algn="r" rtl="1">
              <a:buNone/>
            </a:pPr>
            <a:r>
              <a:rPr lang="fa-IR" dirty="0" smtClean="0"/>
              <a:t>رهایی از خطاها و رعایت اصول حقوقی و اخلاقی، اعتماد بیماران را به تیم درمانی افزایش می‌دهد و کیفیت خدمات پزشکی را بهبود می‌بخشد.</a:t>
            </a:r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endParaRPr lang="en-US" dirty="0" smtClean="0"/>
          </a:p>
          <a:p>
            <a:pPr marL="0" indent="0" algn="r" rtl="1">
              <a:buNone/>
            </a:pPr>
            <a:endParaRPr lang="en-US" dirty="0" smtClean="0"/>
          </a:p>
          <a:p>
            <a:pPr marL="0" indent="0" algn="r" rtl="1">
              <a:buNone/>
            </a:pPr>
            <a:endParaRPr lang="en-US" dirty="0" smtClean="0"/>
          </a:p>
          <a:p>
            <a:pPr marL="0" indent="0" algn="r" rtl="1">
              <a:buNone/>
            </a:pPr>
            <a:endParaRPr lang="en-US" dirty="0" smtClean="0"/>
          </a:p>
          <a:p>
            <a:pPr marL="0" indent="0" algn="r" rtl="1">
              <a:buNone/>
            </a:pPr>
            <a:endParaRPr lang="en-US" dirty="0" smtClean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48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i="0" dirty="0" smtClean="0">
                <a:effectLst/>
                <a:latin typeface="ui-sans-serif"/>
              </a:rPr>
              <a:t>اصول اخلاق پزشکی در محیط بیمارستان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احترام و ادب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با بیماران و همکاران با احترام برخورد کرده و از رفتار تبعیض‌آمیز یا نامناسب خودداری شود.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صداقت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اطلاعات به بیماران باید دقیق، شفاف و قابل فهم باشد تا اعتماد و همکاری بیشتری ایجاد شود.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محرمانگی اطلاعات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اطلاعات پزشکی بیماران تنها در محیط‌های مجاز و برای اهداف درمانی مورد استفاده قرار گیرد و افشای آن به غیرمرتبطان جلوگیری شود.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عدم آسیب‌رسانی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تمامی اقدامات پزشکی باید به منظور بهبود حال بیمار انجام شوند و احتمال آسیب مورد بررسی و کاهش قرار گیرد.</a:t>
            </a:r>
          </a:p>
          <a:p>
            <a:pPr algn="r" rtl="1"/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این اصول به حفظ حقوق بیماران و کرامت انسانی کمک می‌کنند و بخشی از کارورزی پزشکی است که دانشجویان و کارورزان باید به آن پایبند باشند.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75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700000000000000" pitchFamily="2" charset="-78"/>
              </a:rPr>
              <a:t>شرح وظایف کارورزان پرستاری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کارورزان پرستاری نقش مهمی در سیستم بهداشتی و درمانی ایفا می‌کنند و به عنوان لینک بین بیماران و تیم پزشکی عمل می‌کنند. تحت نظارت پرستاران و پزشکان، آنها وظایف مختلفی را انجام می‌دهند که به بهبود وضعیت سلامت بیماران کمک می‌کند. مهم‌ترین وظایف کارورزان پرستاری شامل: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مراقبت اساسی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کمک به بیماران در حرکت، بلند شدن، راه رفتن و مراقبت از زخم‌ها.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گرفتن علائم حیاتی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اندازه‌گیری فشار خون، ضربان قلب، دما و تنفس بیماران و گزارش هرگونه تغییر.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خدمات غذایی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کمک به بیماران در خوردن و نوشیدن و مراقبت از رعایت رژیم غذایی.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حمایت روانی و اجتماعی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ارائه حمایت روانی، گفتگو با بیماران و ایجاد محیط آرام‌بخش.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مدیریت داروها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کمک در اعطای داروها و مطمئن شدن از مصرف صحیح آنها.</a:t>
            </a:r>
            <a:endParaRPr lang="fa-IR" b="0" i="0" dirty="0">
              <a:solidFill>
                <a:srgbClr val="374151"/>
              </a:solidFill>
              <a:effectLst/>
              <a:latin typeface="ui-sans-serif"/>
            </a:endParaRPr>
          </a:p>
        </p:txBody>
      </p:sp>
    </p:spTree>
    <p:extLst>
      <p:ext uri="{BB962C8B-B14F-4D97-AF65-F5344CB8AC3E}">
        <p14:creationId xmlns:p14="http://schemas.microsoft.com/office/powerpoint/2010/main" val="544769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700000000000000" pitchFamily="2" charset="-78"/>
              </a:rPr>
              <a:t>شرح وظایف کارورزان پرستاری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نگهداری محیط بیماری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نگهداری از نظافت، استریلیته و مرتب‌کاری اتاق‌ها و تجهیزات.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ثبت اطلاعات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ثبت وضعیت بیماران و گزارش تغییرات به تیم پزشکی.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کمک در عمل‌های پزشکی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آماده‌سازی بیماران برای آزمایش‌ها یا عمل‌ها و حضور در طی عمل‌ها.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ارتباط با خانواده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ارائه اطلاعات به خانواده‌ها و ایجاد ارتباط مؤثر.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تشخیص مشکلات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: تشخیص علائم ناچاری و گزارش آنها به تیم پزشکی.</a:t>
            </a:r>
          </a:p>
          <a:p>
            <a:pPr marL="0" indent="0" algn="r" rtl="1">
              <a:buNone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با انجام این وظایف، کارورزان پرستاری به تیم پزشکی کمک می‌کنند تا بیشتر به درمان و مراقبت از بیماران تمرکز کنند و نقشی حیاتی در ارتقاء سلامت جامعه ایفا کنند.</a:t>
            </a:r>
            <a:endParaRPr lang="fa-IR" b="0" i="0" dirty="0">
              <a:solidFill>
                <a:srgbClr val="374151"/>
              </a:solidFill>
              <a:effectLst/>
              <a:latin typeface="ui-sans-serif"/>
            </a:endParaRPr>
          </a:p>
        </p:txBody>
      </p:sp>
    </p:spTree>
    <p:extLst>
      <p:ext uri="{BB962C8B-B14F-4D97-AF65-F5344CB8AC3E}">
        <p14:creationId xmlns:p14="http://schemas.microsoft.com/office/powerpoint/2010/main" val="2037947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اصول ایمنی بیمار در محیط بیمارستان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4424"/>
            <a:ext cx="10515600" cy="5414963"/>
          </a:xfrm>
        </p:spPr>
        <p:txBody>
          <a:bodyPr>
            <a:normAutofit fontScale="85000" lnSpcReduction="10000"/>
          </a:bodyPr>
          <a:lstStyle/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شناسایی صحیح بیمار: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قبل از هر اقدام پزشکی، اطلاعات بیمار را با دقت بررسی و تأیید کنید.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کنترل عفونت:</a:t>
            </a:r>
            <a:endParaRPr lang="fa-IR" b="0" i="0" dirty="0" smtClean="0">
              <a:solidFill>
                <a:srgbClr val="374151"/>
              </a:solidFill>
              <a:effectLst/>
              <a:latin typeface="ui-sans-serif"/>
            </a:endParaRPr>
          </a:p>
          <a:p>
            <a:pPr marL="742950" lvl="1" indent="-285750"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شستن مرتب دست‌ها و استفاده از تجهیزات حفاظتی (ماسک، دستکش، گان).</a:t>
            </a:r>
          </a:p>
          <a:p>
            <a:pPr marL="742950" lvl="1" indent="-285750"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آموزش به کارورزان در زمینه کنترل عفونت و دفع صحیح زباله‌های بیمارستانی.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مدیریت داروها: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رعایت اصول ایمنی در تجویز و مدیریت داروها.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انتقال ایمن بیماران:</a:t>
            </a:r>
            <a:endParaRPr lang="fa-IR" b="0" i="0" dirty="0" smtClean="0">
              <a:solidFill>
                <a:srgbClr val="374151"/>
              </a:solidFill>
              <a:effectLst/>
              <a:latin typeface="ui-sans-serif"/>
            </a:endParaRPr>
          </a:p>
          <a:p>
            <a:pPr marL="742950" lvl="1" indent="-285750"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استفاده از تجهیزات مناسب برای جابجایی بیماران.</a:t>
            </a:r>
          </a:p>
          <a:p>
            <a:pPr marL="742950" lvl="1" indent="-285750"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جلوگیری از آسیب‌های فیزیکی در طول انتقال.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آمادگی در موقعیت‌های اضطراری:</a:t>
            </a:r>
            <a:endParaRPr lang="fa-IR" b="0" i="0" dirty="0" smtClean="0">
              <a:solidFill>
                <a:srgbClr val="374151"/>
              </a:solidFill>
              <a:effectLst/>
              <a:latin typeface="ui-sans-serif"/>
            </a:endParaRPr>
          </a:p>
          <a:p>
            <a:pPr marL="742950" lvl="1" indent="-285750"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آشنایی با روش‌های احیای قلبی-ریوی (</a:t>
            </a:r>
            <a:r>
              <a:rPr lang="en-US" b="0" i="0" dirty="0" smtClean="0">
                <a:solidFill>
                  <a:srgbClr val="374151"/>
                </a:solidFill>
                <a:effectLst/>
                <a:latin typeface="ui-sans-serif"/>
              </a:rPr>
              <a:t>CPR)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و مدیریت وضعیت‌های بحرانی.</a:t>
            </a:r>
          </a:p>
          <a:p>
            <a:pPr algn="r" rtl="1">
              <a:buFont typeface="+mj-lt"/>
              <a:buAutoNum type="arabicPeriod"/>
            </a:pPr>
            <a:r>
              <a:rPr lang="fa-IR" b="1" i="0" dirty="0" smtClean="0">
                <a:solidFill>
                  <a:srgbClr val="374151"/>
                </a:solidFill>
                <a:effectLst/>
                <a:latin typeface="ui-sans-serif"/>
              </a:rPr>
              <a:t>گزارش‌دهی حوادث:</a:t>
            </a:r>
            <a:endParaRPr lang="fa-IR" b="0" i="0" dirty="0" smtClean="0">
              <a:solidFill>
                <a:srgbClr val="374151"/>
              </a:solidFill>
              <a:effectLst/>
              <a:latin typeface="ui-sans-serif"/>
            </a:endParaRPr>
          </a:p>
          <a:p>
            <a:pPr marL="742950" lvl="1" indent="-285750"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گزارش خطاهای پزشکی و مشکلات ایمنی بدون ترس از سرزنش.</a:t>
            </a:r>
          </a:p>
          <a:p>
            <a:pPr marL="742950" lvl="1" indent="-285750" algn="r" rtl="1">
              <a:buFont typeface="+mj-lt"/>
              <a:buAutoNum type="arabicPeriod"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ایجاد فرهنگی که تمام اعضای تیم درمانی به ارتقای ایمنی بیمار مشارکت کنند.</a:t>
            </a:r>
          </a:p>
          <a:p>
            <a:pPr marL="0" indent="0" algn="r" rtl="1">
              <a:buNone/>
            </a:pP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این اصول به کاهش خطاهای پزشکی، جلوگیری از عفونت‌ها و اطمینان از ایمنی بیماران کمک می‌کنند.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855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2800" b="1" dirty="0" smtClean="0">
                <a:solidFill>
                  <a:srgbClr val="374151"/>
                </a:solidFill>
                <a:latin typeface="ui-sans-serif"/>
                <a:ea typeface="+mn-ea"/>
                <a:cs typeface="Arial" panose="020B0604020202020204" pitchFamily="34" charset="0"/>
              </a:rPr>
              <a:t>نحوه مواجهه </a:t>
            </a:r>
            <a:r>
              <a:rPr lang="fa-IR" sz="2800" b="1" dirty="0">
                <a:solidFill>
                  <a:srgbClr val="374151"/>
                </a:solidFill>
                <a:latin typeface="ui-sans-serif"/>
                <a:ea typeface="+mn-ea"/>
                <a:cs typeface="Arial" panose="020B0604020202020204" pitchFamily="34" charset="0"/>
              </a:rPr>
              <a:t>با شرایط اورژانسی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در مواجهه با شرایط اورژانسی، کارورزان باید توانایی حفظ آرامش، ارزیابی سریع وضعیت بیمار و انجام اقدامات اولیه را داشته باشند. </a:t>
            </a:r>
            <a:r>
              <a:rPr lang="fa-IR" b="1" i="0" dirty="0" smtClean="0">
                <a:effectLst/>
                <a:latin typeface="ui-sans-serif"/>
              </a:rPr>
              <a:t>اولین گام‌ها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شامل بررسی علائم حیاتی (تنفس، ضربان قلب، سطح هوشیاری) و احیای قلبی-ریوی (</a:t>
            </a:r>
            <a:r>
              <a:rPr lang="en-US" b="0" i="0" dirty="0" smtClean="0">
                <a:solidFill>
                  <a:srgbClr val="374151"/>
                </a:solidFill>
                <a:effectLst/>
                <a:latin typeface="ui-sans-serif"/>
              </a:rPr>
              <a:t>CPR)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در صورت نیاز هستند. آشنایی با تجهیزات اورژانسی مانند دستگاه دفیبریلاتور (</a:t>
            </a:r>
            <a:r>
              <a:rPr lang="en-US" b="0" i="0" dirty="0" smtClean="0">
                <a:solidFill>
                  <a:srgbClr val="374151"/>
                </a:solidFill>
                <a:effectLst/>
                <a:latin typeface="ui-sans-serif"/>
              </a:rPr>
              <a:t>AED)،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مدیریت راه هوایی، کنترل خونریزی و استفاده از داروهای اورژانسی از دیگر مهارت‌های ضروری است. همچنین، همکاری تیمی و هماهنگی با پزشکان و پرسنل بیمارستان برای انتقال بیماران به بخش‌های ویژه (مانند </a:t>
            </a:r>
            <a:r>
              <a:rPr lang="en-US" b="0" i="0" dirty="0" smtClean="0">
                <a:solidFill>
                  <a:srgbClr val="374151"/>
                </a:solidFill>
                <a:effectLst/>
                <a:latin typeface="ui-sans-serif"/>
              </a:rPr>
              <a:t>ICU) </a:t>
            </a:r>
            <a:r>
              <a:rPr lang="fa-IR" b="0" i="0" dirty="0" smtClean="0">
                <a:solidFill>
                  <a:srgbClr val="374151"/>
                </a:solidFill>
                <a:effectLst/>
                <a:latin typeface="ui-sans-serif"/>
              </a:rPr>
              <a:t>اهمیت بالایی دارد.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454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3261</Words>
  <Application>Microsoft Office PowerPoint</Application>
  <PresentationFormat>Widescreen</PresentationFormat>
  <Paragraphs>238</Paragraphs>
  <Slides>31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B Nazanin</vt:lpstr>
      <vt:lpstr>Calibri</vt:lpstr>
      <vt:lpstr>Calibri Light</vt:lpstr>
      <vt:lpstr>Times New Roman</vt:lpstr>
      <vt:lpstr>ui-sans-serif</vt:lpstr>
      <vt:lpstr>Wingdings</vt:lpstr>
      <vt:lpstr>Office Theme</vt:lpstr>
      <vt:lpstr>PowerPoint Presentation</vt:lpstr>
      <vt:lpstr>مقدمه </vt:lpstr>
      <vt:lpstr>مجموعه ساختمان‌های بیمارستان </vt:lpstr>
      <vt:lpstr>الزامات قانونی و حقوقی کارورزی در ایران</vt:lpstr>
      <vt:lpstr>اصول اخلاق پزشکی در محیط بیمارستان</vt:lpstr>
      <vt:lpstr>شرح وظایف کارورزان پرستاری</vt:lpstr>
      <vt:lpstr>شرح وظایف کارورزان پرستاری</vt:lpstr>
      <vt:lpstr>اصول ایمنی بیمار در محیط بیمارستان </vt:lpstr>
      <vt:lpstr>نحوه مواجهه با شرایط اورژانسی</vt:lpstr>
      <vt:lpstr>مهارت تصمیم‌گیری بالینی</vt:lpstr>
      <vt:lpstr>اخلاق حرفه‌ای در کارورزی پرستاری</vt:lpstr>
      <vt:lpstr>آشنایی با حقوق بیمار و مسئولیت‌های قانونی </vt:lpstr>
      <vt:lpstr>آشنایی با حقوق بیمار و مسئولیت‌های قانونی </vt:lpstr>
      <vt:lpstr>آشنایی با حقوق بیمار و مسئولیت‌های قانونی </vt:lpstr>
      <vt:lpstr>مدیریت استرس و تعادل کار و زندگی در دوران کارورزی </vt:lpstr>
      <vt:lpstr>فرآیند یادگیری در محیط بیمارستان </vt:lpstr>
      <vt:lpstr>مهارت‌های ارتباطی در تعامل با تیم درمانی </vt:lpstr>
      <vt:lpstr>نقش فناوری در پرستاری </vt:lpstr>
      <vt:lpstr>نقش فناوری در پرستاری</vt:lpstr>
      <vt:lpstr>پیشگیری از خطاهای پرستاری</vt:lpstr>
      <vt:lpstr>PowerPoint Presentation</vt:lpstr>
      <vt:lpstr>اخلاق پرستاری و تصمیم‌گیری اخلاقی </vt:lpstr>
      <vt:lpstr>اخلاق پرستاری و تصمیم‌گیری اخلاقی </vt:lpstr>
      <vt:lpstr>ارتباط مؤثر و همدلانه با بیماران</vt:lpstr>
      <vt:lpstr>تصمیم‌گیری اخلاقی در کارورزی: </vt:lpstr>
      <vt:lpstr>چالش‌های اخلاقی در کارورزی: </vt:lpstr>
      <vt:lpstr>نقش آموزش اخلاق در پرستاری</vt:lpstr>
      <vt:lpstr>مدیریت زمان در کارورزی شامل چند اصل کلیدی است:</vt:lpstr>
      <vt:lpstr>کار تیمی و همکاری با سایر اعضای تیم درمانی </vt:lpstr>
      <vt:lpstr>مواجهه با بیماران دشوارو چالش‌های رفتاری در طول کارورزی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Farhood</dc:creator>
  <cp:lastModifiedBy>it</cp:lastModifiedBy>
  <cp:revision>16</cp:revision>
  <dcterms:created xsi:type="dcterms:W3CDTF">2025-02-22T19:44:36Z</dcterms:created>
  <dcterms:modified xsi:type="dcterms:W3CDTF">2025-03-01T10:19:30Z</dcterms:modified>
</cp:coreProperties>
</file>