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2" r:id="rId4"/>
    <p:sldId id="257" r:id="rId5"/>
    <p:sldId id="259" r:id="rId6"/>
    <p:sldId id="275" r:id="rId7"/>
    <p:sldId id="276" r:id="rId8"/>
    <p:sldId id="271" r:id="rId9"/>
    <p:sldId id="270" r:id="rId10"/>
    <p:sldId id="258" r:id="rId11"/>
    <p:sldId id="263" r:id="rId12"/>
    <p:sldId id="264" r:id="rId13"/>
    <p:sldId id="265" r:id="rId14"/>
    <p:sldId id="266" r:id="rId15"/>
    <p:sldId id="267" r:id="rId16"/>
    <p:sldId id="284" r:id="rId17"/>
    <p:sldId id="285" r:id="rId18"/>
    <p:sldId id="277" r:id="rId19"/>
    <p:sldId id="278" r:id="rId20"/>
    <p:sldId id="279" r:id="rId21"/>
    <p:sldId id="268" r:id="rId22"/>
    <p:sldId id="260" r:id="rId23"/>
    <p:sldId id="261" r:id="rId24"/>
    <p:sldId id="262" r:id="rId25"/>
    <p:sldId id="280" r:id="rId26"/>
    <p:sldId id="281" r:id="rId27"/>
    <p:sldId id="282" r:id="rId28"/>
    <p:sldId id="283" r:id="rId29"/>
    <p:sldId id="286" r:id="rId30"/>
    <p:sldId id="287" r:id="rId31"/>
    <p:sldId id="288" r:id="rId32"/>
    <p:sldId id="290" r:id="rId33"/>
    <p:sldId id="291" r:id="rId34"/>
    <p:sldId id="292" r:id="rId35"/>
    <p:sldId id="293" r:id="rId36"/>
    <p:sldId id="29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D10620-BDE1-481B-95C9-D5C4CD6002AC}"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74DBE-EC5B-4933-AA98-739A09027B92}" type="slidenum">
              <a:rPr lang="en-US" smtClean="0"/>
              <a:pPr/>
              <a:t>‹#›</a:t>
            </a:fld>
            <a:endParaRPr lang="en-US"/>
          </a:p>
        </p:txBody>
      </p:sp>
    </p:spTree>
    <p:extLst>
      <p:ext uri="{BB962C8B-B14F-4D97-AF65-F5344CB8AC3E}">
        <p14:creationId xmlns:p14="http://schemas.microsoft.com/office/powerpoint/2010/main" val="260836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10620-BDE1-481B-95C9-D5C4CD6002AC}"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74DBE-EC5B-4933-AA98-739A09027B92}" type="slidenum">
              <a:rPr lang="en-US" smtClean="0"/>
              <a:pPr/>
              <a:t>‹#›</a:t>
            </a:fld>
            <a:endParaRPr lang="en-US"/>
          </a:p>
        </p:txBody>
      </p:sp>
    </p:spTree>
    <p:extLst>
      <p:ext uri="{BB962C8B-B14F-4D97-AF65-F5344CB8AC3E}">
        <p14:creationId xmlns:p14="http://schemas.microsoft.com/office/powerpoint/2010/main" val="1033640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10620-BDE1-481B-95C9-D5C4CD6002AC}"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74DBE-EC5B-4933-AA98-739A09027B92}" type="slidenum">
              <a:rPr lang="en-US" smtClean="0"/>
              <a:pPr/>
              <a:t>‹#›</a:t>
            </a:fld>
            <a:endParaRPr lang="en-US"/>
          </a:p>
        </p:txBody>
      </p:sp>
    </p:spTree>
    <p:extLst>
      <p:ext uri="{BB962C8B-B14F-4D97-AF65-F5344CB8AC3E}">
        <p14:creationId xmlns:p14="http://schemas.microsoft.com/office/powerpoint/2010/main" val="112107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10620-BDE1-481B-95C9-D5C4CD6002AC}"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74DBE-EC5B-4933-AA98-739A09027B92}" type="slidenum">
              <a:rPr lang="en-US" smtClean="0"/>
              <a:pPr/>
              <a:t>‹#›</a:t>
            </a:fld>
            <a:endParaRPr lang="en-US"/>
          </a:p>
        </p:txBody>
      </p:sp>
    </p:spTree>
    <p:extLst>
      <p:ext uri="{BB962C8B-B14F-4D97-AF65-F5344CB8AC3E}">
        <p14:creationId xmlns:p14="http://schemas.microsoft.com/office/powerpoint/2010/main" val="64673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D10620-BDE1-481B-95C9-D5C4CD6002AC}"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74DBE-EC5B-4933-AA98-739A09027B92}" type="slidenum">
              <a:rPr lang="en-US" smtClean="0"/>
              <a:pPr/>
              <a:t>‹#›</a:t>
            </a:fld>
            <a:endParaRPr lang="en-US"/>
          </a:p>
        </p:txBody>
      </p:sp>
    </p:spTree>
    <p:extLst>
      <p:ext uri="{BB962C8B-B14F-4D97-AF65-F5344CB8AC3E}">
        <p14:creationId xmlns:p14="http://schemas.microsoft.com/office/powerpoint/2010/main" val="76908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10620-BDE1-481B-95C9-D5C4CD6002AC}"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74DBE-EC5B-4933-AA98-739A09027B92}" type="slidenum">
              <a:rPr lang="en-US" smtClean="0"/>
              <a:pPr/>
              <a:t>‹#›</a:t>
            </a:fld>
            <a:endParaRPr lang="en-US"/>
          </a:p>
        </p:txBody>
      </p:sp>
    </p:spTree>
    <p:extLst>
      <p:ext uri="{BB962C8B-B14F-4D97-AF65-F5344CB8AC3E}">
        <p14:creationId xmlns:p14="http://schemas.microsoft.com/office/powerpoint/2010/main" val="215588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10620-BDE1-481B-95C9-D5C4CD6002AC}" type="datetimeFigureOut">
              <a:rPr lang="en-US" smtClean="0"/>
              <a:pPr/>
              <a:t>12/29/2023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74DBE-EC5B-4933-AA98-739A09027B92}" type="slidenum">
              <a:rPr lang="en-US" smtClean="0"/>
              <a:pPr/>
              <a:t>‹#›</a:t>
            </a:fld>
            <a:endParaRPr lang="en-US"/>
          </a:p>
        </p:txBody>
      </p:sp>
    </p:spTree>
    <p:extLst>
      <p:ext uri="{BB962C8B-B14F-4D97-AF65-F5344CB8AC3E}">
        <p14:creationId xmlns:p14="http://schemas.microsoft.com/office/powerpoint/2010/main" val="3307495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D10620-BDE1-481B-95C9-D5C4CD6002AC}" type="datetimeFigureOut">
              <a:rPr lang="en-US" smtClean="0"/>
              <a:pPr/>
              <a:t>12/29/2023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74DBE-EC5B-4933-AA98-739A09027B92}" type="slidenum">
              <a:rPr lang="en-US" smtClean="0"/>
              <a:pPr/>
              <a:t>‹#›</a:t>
            </a:fld>
            <a:endParaRPr lang="en-US"/>
          </a:p>
        </p:txBody>
      </p:sp>
    </p:spTree>
    <p:extLst>
      <p:ext uri="{BB962C8B-B14F-4D97-AF65-F5344CB8AC3E}">
        <p14:creationId xmlns:p14="http://schemas.microsoft.com/office/powerpoint/2010/main" val="283630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10620-BDE1-481B-95C9-D5C4CD6002AC}" type="datetimeFigureOut">
              <a:rPr lang="en-US" smtClean="0"/>
              <a:pPr/>
              <a:t>12/29/2023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74DBE-EC5B-4933-AA98-739A09027B92}" type="slidenum">
              <a:rPr lang="en-US" smtClean="0"/>
              <a:pPr/>
              <a:t>‹#›</a:t>
            </a:fld>
            <a:endParaRPr lang="en-US"/>
          </a:p>
        </p:txBody>
      </p:sp>
    </p:spTree>
    <p:extLst>
      <p:ext uri="{BB962C8B-B14F-4D97-AF65-F5344CB8AC3E}">
        <p14:creationId xmlns:p14="http://schemas.microsoft.com/office/powerpoint/2010/main" val="179042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D10620-BDE1-481B-95C9-D5C4CD6002AC}"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74DBE-EC5B-4933-AA98-739A09027B92}" type="slidenum">
              <a:rPr lang="en-US" smtClean="0"/>
              <a:pPr/>
              <a:t>‹#›</a:t>
            </a:fld>
            <a:endParaRPr lang="en-US"/>
          </a:p>
        </p:txBody>
      </p:sp>
    </p:spTree>
    <p:extLst>
      <p:ext uri="{BB962C8B-B14F-4D97-AF65-F5344CB8AC3E}">
        <p14:creationId xmlns:p14="http://schemas.microsoft.com/office/powerpoint/2010/main" val="235410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D10620-BDE1-481B-95C9-D5C4CD6002AC}"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74DBE-EC5B-4933-AA98-739A09027B92}" type="slidenum">
              <a:rPr lang="en-US" smtClean="0"/>
              <a:pPr/>
              <a:t>‹#›</a:t>
            </a:fld>
            <a:endParaRPr lang="en-US"/>
          </a:p>
        </p:txBody>
      </p:sp>
    </p:spTree>
    <p:extLst>
      <p:ext uri="{BB962C8B-B14F-4D97-AF65-F5344CB8AC3E}">
        <p14:creationId xmlns:p14="http://schemas.microsoft.com/office/powerpoint/2010/main" val="3799296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10620-BDE1-481B-95C9-D5C4CD6002AC}" type="datetimeFigureOut">
              <a:rPr lang="en-US" smtClean="0"/>
              <a:pPr/>
              <a:t>12/29/2023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74DBE-EC5B-4933-AA98-739A09027B92}" type="slidenum">
              <a:rPr lang="en-US" smtClean="0"/>
              <a:pPr/>
              <a:t>‹#›</a:t>
            </a:fld>
            <a:endParaRPr lang="en-US"/>
          </a:p>
        </p:txBody>
      </p:sp>
    </p:spTree>
    <p:extLst>
      <p:ext uri="{BB962C8B-B14F-4D97-AF65-F5344CB8AC3E}">
        <p14:creationId xmlns:p14="http://schemas.microsoft.com/office/powerpoint/2010/main" val="1672348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copu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ostad-rahnama.com/scopus-databas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ostad-rahnama.com/conference-paper/"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122362"/>
            <a:ext cx="9144000" cy="5069431"/>
          </a:xfrm>
          <a:prstGeom prst="rect">
            <a:avLst/>
          </a:prstGeom>
        </p:spPr>
      </p:pic>
    </p:spTree>
    <p:extLst>
      <p:ext uri="{BB962C8B-B14F-4D97-AF65-F5344CB8AC3E}">
        <p14:creationId xmlns:p14="http://schemas.microsoft.com/office/powerpoint/2010/main" val="3195005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t>انواع جستجو در اسکوپوس</a:t>
            </a:r>
            <a:endParaRPr lang="en-US" dirty="0"/>
          </a:p>
        </p:txBody>
      </p:sp>
      <p:sp>
        <p:nvSpPr>
          <p:cNvPr id="3" name="Content Placeholder 2"/>
          <p:cNvSpPr>
            <a:spLocks noGrp="1"/>
          </p:cNvSpPr>
          <p:nvPr>
            <p:ph idx="1"/>
          </p:nvPr>
        </p:nvSpPr>
        <p:spPr/>
        <p:txBody>
          <a:bodyPr>
            <a:normAutofit fontScale="70000" lnSpcReduction="20000"/>
          </a:bodyPr>
          <a:lstStyle/>
          <a:p>
            <a:pPr algn="r" rtl="1">
              <a:buNone/>
            </a:pPr>
            <a:endParaRPr lang="en-US" b="1" dirty="0" smtClean="0"/>
          </a:p>
          <a:p>
            <a:pPr algn="r" rtl="1" fontAlgn="base">
              <a:buNone/>
            </a:pPr>
            <a:r>
              <a:rPr lang="fa-IR" dirty="0" smtClean="0"/>
              <a:t>برای اینکه بتوانید مقالات مورد نظر خود را در آدرس سایت اسکوپوس (</a:t>
            </a:r>
            <a:r>
              <a:rPr lang="en-US" b="1" dirty="0" smtClean="0">
                <a:hlinkClick r:id="rId2"/>
              </a:rPr>
              <a:t>Scopus.com</a:t>
            </a:r>
            <a:r>
              <a:rPr lang="en-US" b="1" dirty="0" smtClean="0"/>
              <a:t>)</a:t>
            </a:r>
            <a:r>
              <a:rPr lang="en-US" dirty="0" smtClean="0"/>
              <a:t> </a:t>
            </a:r>
            <a:r>
              <a:rPr lang="fa-IR" dirty="0" smtClean="0"/>
              <a:t>جستجو کنید، می‌توانید از دو روش استفاده کنید.</a:t>
            </a:r>
          </a:p>
          <a:p>
            <a:pPr algn="r" rtl="1" fontAlgn="base">
              <a:buNone/>
            </a:pPr>
            <a:r>
              <a:rPr lang="fa-IR" b="1" dirty="0" smtClean="0"/>
              <a:t>روش اول: جستجو با استفاده از نام مولف</a:t>
            </a:r>
            <a:r>
              <a:rPr lang="en-US" b="1" dirty="0" smtClean="0"/>
              <a:t> Authors Search    </a:t>
            </a:r>
            <a:endParaRPr lang="fa-IR" dirty="0" smtClean="0"/>
          </a:p>
          <a:p>
            <a:pPr algn="r" rtl="1" fontAlgn="base">
              <a:buNone/>
            </a:pPr>
            <a:r>
              <a:rPr lang="fa-IR" dirty="0" smtClean="0"/>
              <a:t>در این روش باید نام مولف را بدانید و سپس براساس نام مولف جستجو را انجام دهید.</a:t>
            </a:r>
          </a:p>
          <a:p>
            <a:pPr algn="r" rtl="1" fontAlgn="base">
              <a:buNone/>
            </a:pPr>
            <a:r>
              <a:rPr lang="fa-IR" b="1" dirty="0" smtClean="0"/>
              <a:t>روش دوم: جستجو با استفاده از منبع</a:t>
            </a:r>
            <a:r>
              <a:rPr lang="en-US" b="1" dirty="0" smtClean="0"/>
              <a:t> Sources       </a:t>
            </a:r>
            <a:endParaRPr lang="fa-IR" dirty="0" smtClean="0"/>
          </a:p>
          <a:p>
            <a:pPr algn="r" rtl="1" fontAlgn="base">
              <a:buNone/>
            </a:pPr>
            <a:r>
              <a:rPr lang="fa-IR" dirty="0" smtClean="0"/>
              <a:t>در این روش می‌توانید از عنوان استفاده کنید و یا نام انتشارات، شماره سریال استاندارد بین‌المللی را در قسمتی که مشخص شده وارد کنید.</a:t>
            </a:r>
          </a:p>
          <a:p>
            <a:pPr algn="r" rtl="1" fontAlgn="base">
              <a:buNone/>
            </a:pPr>
            <a:r>
              <a:rPr lang="fa-IR" dirty="0" smtClean="0"/>
              <a:t>همچنین می‌توانید از قسمت دسته‌بندی دسته مورد نظر خود را انتخاب نمایید.</a:t>
            </a:r>
          </a:p>
          <a:p>
            <a:pPr algn="r" rtl="1" fontAlgn="base">
              <a:buNone/>
            </a:pPr>
            <a:r>
              <a:rPr lang="fa-IR" dirty="0" smtClean="0"/>
              <a:t>منبع شما می‌تواند ژورنال، کتاب، انواع مقاله‌های کنفرانسی و انواع نشریات با موضوعات مختلف است.</a:t>
            </a:r>
          </a:p>
          <a:p>
            <a:pPr algn="r" rtl="1" fontAlgn="base">
              <a:buNone/>
            </a:pPr>
            <a:r>
              <a:rPr lang="fa-IR" dirty="0" smtClean="0"/>
              <a:t>فیلترهایی که در این جستجو وجود دارد، به شما امکان دسترسی به محدودکننده‌هایی مانند مشاهده ژورنال‌های دسترسی آزاد و… را می‌دهد. شاخص </a:t>
            </a:r>
            <a:r>
              <a:rPr lang="en-US" dirty="0" smtClean="0"/>
              <a:t>Q </a:t>
            </a:r>
            <a:r>
              <a:rPr lang="fa-IR" dirty="0" smtClean="0"/>
              <a:t>را هم می‌توانید مشاهده کنید.</a:t>
            </a:r>
          </a:p>
          <a:p>
            <a:pPr algn="r" rtl="1" fontAlgn="base">
              <a:buNone/>
            </a:pPr>
            <a:r>
              <a:rPr lang="fa-IR" dirty="0" smtClean="0"/>
              <a:t>آخرین فیلتر نشان‌دهنده نوع منبع است. این منبع می‌تواند شامل ژورنال، کتاب، انواع مقالات کنفرانسی و نشریات موضوعی باشد</a:t>
            </a:r>
          </a:p>
          <a:p>
            <a:pPr algn="r" rtl="1">
              <a:buNone/>
            </a:pPr>
            <a:endParaRPr lang="en-US" b="1" dirty="0" smtClean="0"/>
          </a:p>
          <a:p>
            <a:pPr algn="r" rtl="1">
              <a:buNone/>
            </a:pPr>
            <a:endParaRPr lang="en-US" b="1" dirty="0" smtClean="0"/>
          </a:p>
        </p:txBody>
      </p:sp>
    </p:spTree>
    <p:extLst>
      <p:ext uri="{BB962C8B-B14F-4D97-AF65-F5344CB8AC3E}">
        <p14:creationId xmlns:p14="http://schemas.microsoft.com/office/powerpoint/2010/main" val="3030081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برای مرتب کردن نتایج می‌توان از آیتم‌های زیر استفاده کرد:</a:t>
            </a:r>
            <a:br>
              <a:rPr lang="fa-IR" dirty="0" smtClean="0"/>
            </a:br>
            <a:endParaRPr lang="en-US" dirty="0"/>
          </a:p>
        </p:txBody>
      </p:sp>
      <p:sp>
        <p:nvSpPr>
          <p:cNvPr id="3" name="Content Placeholder 2"/>
          <p:cNvSpPr>
            <a:spLocks noGrp="1"/>
          </p:cNvSpPr>
          <p:nvPr>
            <p:ph idx="1"/>
          </p:nvPr>
        </p:nvSpPr>
        <p:spPr/>
        <p:txBody>
          <a:bodyPr/>
          <a:lstStyle/>
          <a:p>
            <a:pPr algn="r" rtl="1" fontAlgn="base"/>
            <a:r>
              <a:rPr lang="fa-IR" b="1" dirty="0" smtClean="0"/>
              <a:t>عنوان</a:t>
            </a:r>
            <a:endParaRPr lang="fa-IR" dirty="0" smtClean="0"/>
          </a:p>
          <a:p>
            <a:pPr algn="r" rtl="1" fontAlgn="base"/>
            <a:r>
              <a:rPr lang="fa-IR" b="1" dirty="0" smtClean="0"/>
              <a:t>سایت اسکور</a:t>
            </a:r>
            <a:endParaRPr lang="fa-IR" dirty="0" smtClean="0"/>
          </a:p>
          <a:p>
            <a:pPr algn="r" rtl="1" fontAlgn="base"/>
            <a:r>
              <a:rPr lang="fa-IR" b="1" dirty="0" smtClean="0"/>
              <a:t>جایگاه درصدی</a:t>
            </a:r>
            <a:endParaRPr lang="fa-IR" dirty="0" smtClean="0"/>
          </a:p>
          <a:p>
            <a:pPr algn="r" rtl="1" fontAlgn="base"/>
            <a:r>
              <a:rPr lang="fa-IR" b="1" dirty="0" smtClean="0"/>
              <a:t>تعداد سایتیشن‌ها</a:t>
            </a:r>
            <a:endParaRPr lang="fa-IR" dirty="0" smtClean="0"/>
          </a:p>
          <a:p>
            <a:pPr algn="r" rtl="1" fontAlgn="base"/>
            <a:r>
              <a:rPr lang="fa-IR" b="1" dirty="0" smtClean="0"/>
              <a:t>تعداد اسناد</a:t>
            </a:r>
            <a:endParaRPr lang="fa-IR" dirty="0" smtClean="0"/>
          </a:p>
          <a:p>
            <a:pPr algn="r" rtl="1" fontAlgn="base"/>
            <a:r>
              <a:rPr lang="fa-IR" b="1" dirty="0" smtClean="0"/>
              <a:t>دفعات استناد به آن</a:t>
            </a:r>
            <a:endParaRPr lang="fa-IR" dirty="0" smtClean="0"/>
          </a:p>
          <a:p>
            <a:pPr algn="r" rtl="1" fontAlgn="base"/>
            <a:r>
              <a:rPr lang="fa-IR" b="1" dirty="0" smtClean="0"/>
              <a:t>ناشر</a:t>
            </a:r>
            <a:endParaRPr lang="fa-IR" dirty="0" smtClean="0"/>
          </a:p>
          <a:p>
            <a:pPr algn="r" rt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جزئیات منبع </a:t>
            </a:r>
            <a:endParaRPr lang="en-US" dirty="0"/>
          </a:p>
        </p:txBody>
      </p:sp>
      <p:sp>
        <p:nvSpPr>
          <p:cNvPr id="3" name="Content Placeholder 2"/>
          <p:cNvSpPr>
            <a:spLocks noGrp="1"/>
          </p:cNvSpPr>
          <p:nvPr>
            <p:ph idx="1"/>
          </p:nvPr>
        </p:nvSpPr>
        <p:spPr/>
        <p:txBody>
          <a:bodyPr/>
          <a:lstStyle/>
          <a:p>
            <a:pPr algn="r" rtl="1" fontAlgn="base"/>
            <a:r>
              <a:rPr lang="fa-IR" dirty="0" smtClean="0"/>
              <a:t>صفجه جزئیات منبع، مهمترین مکان برای کسب اطلاعات کامل است.</a:t>
            </a:r>
          </a:p>
          <a:p>
            <a:pPr algn="r" rtl="1" fontAlgn="base"/>
            <a:r>
              <a:rPr lang="fa-IR" dirty="0" smtClean="0"/>
              <a:t>در قسمت جزئیات با اطلاعاتی مانند ناشر، </a:t>
            </a:r>
            <a:r>
              <a:rPr lang="en-US" dirty="0" smtClean="0"/>
              <a:t>ISSN </a:t>
            </a:r>
            <a:r>
              <a:rPr lang="fa-IR" dirty="0" smtClean="0"/>
              <a:t>و حوزه موضوع آشنا می‌شوید.</a:t>
            </a:r>
          </a:p>
          <a:p>
            <a:pPr algn="r" rtl="1" fontAlgn="base"/>
            <a:r>
              <a:rPr lang="fa-IR" dirty="0" smtClean="0"/>
              <a:t> همچنین می‌توانید هنگامی که از اکانت‌های دانشگاهی و یا مکان‌هایی دیگر به مقالات دستیابی دارید، همه اسناد را ببینید و یا با فعال کردن هشدار دیگر نیازی به مراجعه مداوم ندارید.</a:t>
            </a:r>
          </a:p>
          <a:p>
            <a:pPr algn="r" rtl="1" fontAlgn="base"/>
            <a:r>
              <a:rPr lang="fa-IR" dirty="0" smtClean="0"/>
              <a:t>همچنین برای دیدن  سایت اسکور، </a:t>
            </a:r>
            <a:r>
              <a:rPr lang="en-US" dirty="0" smtClean="0"/>
              <a:t>SJR </a:t>
            </a:r>
            <a:r>
              <a:rPr lang="fa-IR" dirty="0" smtClean="0"/>
              <a:t>و </a:t>
            </a:r>
            <a:r>
              <a:rPr lang="en-US" dirty="0" smtClean="0"/>
              <a:t>SNIP </a:t>
            </a:r>
            <a:r>
              <a:rPr lang="fa-IR" dirty="0" smtClean="0"/>
              <a:t>موضوع می‌توانید به سمت راست سایت مراجعه کنید.</a:t>
            </a:r>
          </a:p>
          <a:p>
            <a:pPr algn="r" rtl="1"/>
            <a:r>
              <a:rPr lang="fa-IR" dirty="0" smtClean="0"/>
              <a:t/>
            </a:r>
            <a:br>
              <a:rPr lang="fa-IR" dirty="0" smtClean="0"/>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سایت اسکور، </a:t>
            </a:r>
            <a:r>
              <a:rPr lang="en-US" dirty="0" smtClean="0"/>
              <a:t>SJR </a:t>
            </a:r>
            <a:r>
              <a:rPr lang="fa-IR" dirty="0" smtClean="0"/>
              <a:t>و </a:t>
            </a:r>
            <a:r>
              <a:rPr lang="en-US" dirty="0" smtClean="0"/>
              <a:t>SNIP</a:t>
            </a:r>
            <a:endParaRPr lang="en-US" dirty="0"/>
          </a:p>
        </p:txBody>
      </p:sp>
      <p:sp>
        <p:nvSpPr>
          <p:cNvPr id="3" name="Content Placeholder 2"/>
          <p:cNvSpPr>
            <a:spLocks noGrp="1"/>
          </p:cNvSpPr>
          <p:nvPr>
            <p:ph idx="1"/>
          </p:nvPr>
        </p:nvSpPr>
        <p:spPr/>
        <p:txBody>
          <a:bodyPr/>
          <a:lstStyle/>
          <a:p>
            <a:pPr algn="r" rtl="1" fontAlgn="base"/>
            <a:r>
              <a:rPr lang="fa-IR" dirty="0" smtClean="0"/>
              <a:t>در قسمت اول سایت اسکور با آیتم سال محاسبه خواهد شد.</a:t>
            </a:r>
          </a:p>
          <a:p>
            <a:pPr algn="r" rtl="1" fontAlgn="base"/>
            <a:r>
              <a:rPr lang="fa-IR" dirty="0" smtClean="0"/>
              <a:t>این نمره از طریق تقسیم سال بر تعداد اسناد سه سال قبلی محاسبه خواهد شد. در زیر شاهد پیش‌نمایشی از سایت اسکور سال 2019 خواهید بود.</a:t>
            </a:r>
          </a:p>
          <a:p>
            <a:pPr algn="r" rtl="1" fontAlgn="base"/>
            <a:r>
              <a:rPr lang="fa-IR" dirty="0" smtClean="0"/>
              <a:t>  در قسمت دوم می‌توانید رتبه سایت و نمودار روند را مشاهده نمایید.</a:t>
            </a:r>
          </a:p>
          <a:p>
            <a:pPr algn="r" rtl="1" fontAlgn="base"/>
            <a:r>
              <a:rPr lang="fa-IR" dirty="0" smtClean="0"/>
              <a:t>همچنین می‌توانید رتبه نمره سایت اسکور را در دسته کلی سایت نیز ببینید.</a:t>
            </a:r>
          </a:p>
          <a:p>
            <a:pPr algn="r" rtl="1"/>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سایت اسکور، </a:t>
            </a:r>
            <a:r>
              <a:rPr lang="en-US" dirty="0" smtClean="0"/>
              <a:t>SJR </a:t>
            </a:r>
            <a:r>
              <a:rPr lang="fa-IR" dirty="0" smtClean="0"/>
              <a:t>و </a:t>
            </a:r>
            <a:r>
              <a:rPr lang="en-US" dirty="0" smtClean="0"/>
              <a:t>SNIP</a:t>
            </a:r>
            <a:endParaRPr lang="en-US" dirty="0"/>
          </a:p>
        </p:txBody>
      </p:sp>
      <p:sp>
        <p:nvSpPr>
          <p:cNvPr id="3" name="Content Placeholder 2"/>
          <p:cNvSpPr>
            <a:spLocks noGrp="1"/>
          </p:cNvSpPr>
          <p:nvPr>
            <p:ph idx="1"/>
          </p:nvPr>
        </p:nvSpPr>
        <p:spPr/>
        <p:txBody>
          <a:bodyPr/>
          <a:lstStyle/>
          <a:p>
            <a:pPr algn="r" rtl="1" fontAlgn="base"/>
            <a:r>
              <a:rPr lang="fa-IR" dirty="0" smtClean="0"/>
              <a:t>در قسمت سوم باید اقدام به تعیین دسته‌های مورد استفاده برای محاسبه سایت اسکور را نمایید. در قسمت پیش‌فرض سایت می‌توانید همه مقالات منتشر شده را ببینید.</a:t>
            </a:r>
          </a:p>
          <a:p>
            <a:pPr algn="r" rtl="1" fontAlgn="base"/>
            <a:r>
              <a:rPr lang="fa-IR" dirty="0" smtClean="0"/>
              <a:t>در قسمت چهارم می‌توانید سال، تعداد اسناد منتشر شده و… را مشاهده نمایید.</a:t>
            </a:r>
          </a:p>
          <a:p>
            <a:pPr algn="r" rtl="1" fontAlgn="base"/>
            <a:r>
              <a:rPr lang="fa-IR" dirty="0" smtClean="0"/>
              <a:t>اگر براساس مولف جستجوی خود را انجام دهید، صفحه زیر به شما نشان داده می‌شود.</a:t>
            </a:r>
          </a:p>
          <a:p>
            <a:pPr algn="r" rtl="1" fontAlgn="base"/>
            <a:r>
              <a:rPr lang="fa-IR" dirty="0" smtClean="0"/>
              <a:t>در این صفحه شما باید نام، نام خانوادگی و… را وارد نمایید.</a:t>
            </a:r>
          </a:p>
          <a:p>
            <a:pPr algn="r" rtl="1"/>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7060"/>
          </a:xfrm>
        </p:spPr>
        <p:txBody>
          <a:bodyPr>
            <a:normAutofit fontScale="90000"/>
          </a:bodyPr>
          <a:lstStyle/>
          <a:p>
            <a:pPr algn="ctr"/>
            <a:r>
              <a:rPr lang="fa-IR" dirty="0" smtClean="0"/>
              <a:t>جستجو بر اساس مولف</a:t>
            </a:r>
            <a:endParaRPr lang="en-US" dirty="0"/>
          </a:p>
        </p:txBody>
      </p:sp>
      <p:sp>
        <p:nvSpPr>
          <p:cNvPr id="3" name="Content Placeholder 2"/>
          <p:cNvSpPr>
            <a:spLocks noGrp="1"/>
          </p:cNvSpPr>
          <p:nvPr>
            <p:ph idx="1"/>
          </p:nvPr>
        </p:nvSpPr>
        <p:spPr>
          <a:xfrm>
            <a:off x="350729" y="1252603"/>
            <a:ext cx="11386159" cy="5436296"/>
          </a:xfrm>
        </p:spPr>
        <p:txBody>
          <a:bodyPr>
            <a:normAutofit fontScale="85000" lnSpcReduction="20000"/>
          </a:bodyPr>
          <a:lstStyle/>
          <a:p>
            <a:pPr algn="r" rtl="1" fontAlgn="base">
              <a:buNone/>
            </a:pPr>
            <a:r>
              <a:rPr lang="fa-IR" dirty="0" smtClean="0"/>
              <a:t>اگر براساس مولف جستجوی خود را انجام دهید، صفحه زیر به شما نشان داده می‌شود.</a:t>
            </a:r>
          </a:p>
          <a:p>
            <a:pPr algn="r" rtl="1" fontAlgn="base">
              <a:buNone/>
            </a:pPr>
            <a:r>
              <a:rPr lang="fa-IR" dirty="0" smtClean="0"/>
              <a:t>در این صفحه شما باید نام، نام خانوادگی و… را وارد نمایید.</a:t>
            </a:r>
          </a:p>
          <a:p>
            <a:pPr algn="r" rtl="1" fontAlgn="base">
              <a:buNone/>
            </a:pPr>
            <a:r>
              <a:rPr lang="fa-IR" dirty="0" smtClean="0"/>
              <a:t> صفحه زیر برای شما نمایان می‌شود که در آن می‌توانید</a:t>
            </a:r>
          </a:p>
          <a:p>
            <a:pPr algn="r" rtl="1" fontAlgn="base">
              <a:buNone/>
            </a:pPr>
            <a:r>
              <a:rPr lang="fa-IR" b="1" dirty="0" smtClean="0"/>
              <a:t>مولف</a:t>
            </a:r>
            <a:endParaRPr lang="fa-IR" dirty="0" smtClean="0"/>
          </a:p>
          <a:p>
            <a:pPr algn="r" rtl="1" fontAlgn="base">
              <a:buNone/>
            </a:pPr>
            <a:r>
              <a:rPr lang="fa-IR" b="1" dirty="0" smtClean="0"/>
              <a:t>تعداد اسناد وی</a:t>
            </a:r>
            <a:endParaRPr lang="fa-IR" dirty="0" smtClean="0"/>
          </a:p>
          <a:p>
            <a:pPr algn="r" rtl="1" fontAlgn="base">
              <a:buNone/>
            </a:pPr>
            <a:r>
              <a:rPr lang="fa-IR" b="1" dirty="0" smtClean="0"/>
              <a:t>شاخص اچ</a:t>
            </a:r>
            <a:endParaRPr lang="fa-IR" dirty="0" smtClean="0"/>
          </a:p>
          <a:p>
            <a:pPr algn="r" rtl="1" fontAlgn="base">
              <a:buNone/>
            </a:pPr>
            <a:r>
              <a:rPr lang="fa-IR" b="1" dirty="0" smtClean="0"/>
              <a:t>افیلیشن</a:t>
            </a:r>
            <a:endParaRPr lang="fa-IR" dirty="0" smtClean="0"/>
          </a:p>
          <a:p>
            <a:pPr algn="r" rtl="1" fontAlgn="base">
              <a:buNone/>
            </a:pPr>
            <a:r>
              <a:rPr lang="fa-IR" b="1" dirty="0" smtClean="0"/>
              <a:t>شهر و کشور</a:t>
            </a:r>
            <a:endParaRPr lang="fa-IR" dirty="0" smtClean="0"/>
          </a:p>
          <a:p>
            <a:pPr algn="r" rtl="1" fontAlgn="base">
              <a:buNone/>
            </a:pPr>
            <a:r>
              <a:rPr lang="fa-IR" b="1" dirty="0" smtClean="0"/>
              <a:t>و… را مشاهده نمایید.</a:t>
            </a:r>
            <a:endParaRPr lang="fa-IR" dirty="0" smtClean="0"/>
          </a:p>
          <a:p>
            <a:pPr algn="r" rtl="1" fontAlgn="base"/>
            <a:r>
              <a:rPr lang="fa-IR" dirty="0" smtClean="0"/>
              <a:t>از قسمت سمت چپ قادر خواهید بود نتایج جستجو را به وسیله عنوان منبع، شهر و کشور  و… محدودتر کنید.</a:t>
            </a:r>
          </a:p>
          <a:p>
            <a:pPr algn="r" rtl="1" fontAlgn="base"/>
            <a:r>
              <a:rPr lang="fa-IR" dirty="0" smtClean="0"/>
              <a:t> برای ورود به پروفایل اختصاصی نویسنده مورد نظر، نام او را انتخاب می‌کنیم. اینطوری می‌توانیم به حوزه فعالیت و… درمورد آن نویسنده دست پیدا کنیم.</a:t>
            </a:r>
          </a:p>
          <a:p>
            <a:pPr algn="r" rtl="1" fontAlgn="base"/>
            <a:r>
              <a:rPr lang="fa-IR" dirty="0" smtClean="0"/>
              <a:t>هم‌چنین در ادامه این صفحه، چکیده اسناد، مقالات استنادکرده به وی، هم‌مولفین، و موضوعات محقق را می‌بینیم؛ هرچند برای دسترسی به آنها نیاز به اکانت دانشگاهی داریم. اطلاعاتی از قبیل مولفین، سال انتشار، ژورنال منبع، و تعداد استنادها به مقاله مد نظر را می‌توان در حالت عادی برای هر چکیده مشاهده نمود.</a:t>
            </a:r>
          </a:p>
          <a:p>
            <a:pPr algn="r" rtl="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816" y="365126"/>
            <a:ext cx="2039983" cy="975406"/>
          </a:xfrm>
        </p:spPr>
        <p:txBody>
          <a:bodyPr>
            <a:normAutofit fontScale="90000"/>
          </a:bodyPr>
          <a:lstStyle/>
          <a:p>
            <a:r>
              <a:rPr lang="en-US" b="1" dirty="0"/>
              <a:t>Author Search</a:t>
            </a:r>
            <a:r>
              <a:rPr lang="en-US" dirty="0"/>
              <a:t> </a:t>
            </a:r>
          </a:p>
        </p:txBody>
      </p:sp>
      <p:sp>
        <p:nvSpPr>
          <p:cNvPr id="3" name="Content Placeholder 2"/>
          <p:cNvSpPr>
            <a:spLocks noGrp="1"/>
          </p:cNvSpPr>
          <p:nvPr>
            <p:ph idx="1"/>
          </p:nvPr>
        </p:nvSpPr>
        <p:spPr>
          <a:xfrm>
            <a:off x="838200" y="235131"/>
            <a:ext cx="7038703" cy="2442755"/>
          </a:xfrm>
        </p:spPr>
        <p:txBody>
          <a:bodyPr/>
          <a:lstStyle/>
          <a:p>
            <a:pPr marL="0" indent="0" algn="r" rtl="1">
              <a:buNone/>
            </a:pPr>
            <a:r>
              <a:rPr lang="fa-IR" sz="2400" dirty="0"/>
              <a:t>در قسمت نویسندگان شما می توانید اطلاعات خوبی در مورد پژوهشگران به دست آورید و پژوهشگران برتر را شناسایی کنید، و برای خود </a:t>
            </a:r>
            <a:r>
              <a:rPr lang="en-US" sz="2400" dirty="0"/>
              <a:t>Alert  </a:t>
            </a:r>
            <a:r>
              <a:rPr lang="fa-IR" sz="2400" dirty="0"/>
              <a:t>کنید.</a:t>
            </a:r>
            <a:r>
              <a:rPr lang="fa-IR" sz="2400" dirty="0"/>
              <a:t/>
            </a:r>
            <a:br>
              <a:rPr lang="fa-IR" sz="2400" dirty="0"/>
            </a:br>
            <a:r>
              <a:rPr lang="fa-IR" sz="2400" dirty="0"/>
              <a:t>اگر بر روی گزینه </a:t>
            </a:r>
            <a:r>
              <a:rPr lang="en-US" sz="2400" b="1" dirty="0"/>
              <a:t>Author Search</a:t>
            </a:r>
            <a:r>
              <a:rPr lang="en-US" sz="2400" dirty="0"/>
              <a:t> </a:t>
            </a:r>
            <a:r>
              <a:rPr lang="fa-IR" sz="2400" dirty="0"/>
              <a:t>کلیک کنید به صفحه ای مانند تصویر پایین هدایت می شوید. این گزینه امکان پیدا کردن مدارک یک نویسنده خاص را فراهم می کند</a:t>
            </a:r>
            <a:r>
              <a:rPr lang="fa-IR" sz="2400" dirty="0" smtClean="0"/>
              <a:t>.</a:t>
            </a:r>
            <a:endParaRPr lang="en-US" sz="2400" dirty="0" smtClean="0"/>
          </a:p>
          <a:p>
            <a:pPr marL="0" indent="0" algn="r" rtl="1">
              <a:buNone/>
            </a:pPr>
            <a:endParaRPr lang="en-US" dirty="0"/>
          </a:p>
        </p:txBody>
      </p:sp>
      <p:pic>
        <p:nvPicPr>
          <p:cNvPr id="4" name="Picture 3"/>
          <p:cNvPicPr>
            <a:picLocks noChangeAspect="1"/>
          </p:cNvPicPr>
          <p:nvPr/>
        </p:nvPicPr>
        <p:blipFill>
          <a:blip r:embed="rId2"/>
          <a:stretch>
            <a:fillRect/>
          </a:stretch>
        </p:blipFill>
        <p:spPr>
          <a:xfrm>
            <a:off x="653142" y="2508069"/>
            <a:ext cx="10607041" cy="4153988"/>
          </a:xfrm>
          <a:prstGeom prst="rect">
            <a:avLst/>
          </a:prstGeom>
        </p:spPr>
      </p:pic>
    </p:spTree>
    <p:extLst>
      <p:ext uri="{BB962C8B-B14F-4D97-AF65-F5344CB8AC3E}">
        <p14:creationId xmlns:p14="http://schemas.microsoft.com/office/powerpoint/2010/main" val="4186430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Author Search</a:t>
            </a:r>
            <a:r>
              <a:rPr lang="en-US" dirty="0"/>
              <a:t> </a:t>
            </a:r>
          </a:p>
        </p:txBody>
      </p:sp>
      <p:sp>
        <p:nvSpPr>
          <p:cNvPr id="3" name="Content Placeholder 2"/>
          <p:cNvSpPr>
            <a:spLocks noGrp="1"/>
          </p:cNvSpPr>
          <p:nvPr>
            <p:ph idx="1"/>
          </p:nvPr>
        </p:nvSpPr>
        <p:spPr/>
        <p:txBody>
          <a:bodyPr>
            <a:normAutofit fontScale="92500" lnSpcReduction="20000"/>
          </a:bodyPr>
          <a:lstStyle/>
          <a:p>
            <a:pPr algn="r" rtl="1" fontAlgn="base"/>
            <a:r>
              <a:rPr lang="en-US" b="1" dirty="0"/>
              <a:t>Author Last name:</a:t>
            </a:r>
            <a:r>
              <a:rPr lang="en-US" dirty="0"/>
              <a:t> </a:t>
            </a:r>
            <a:r>
              <a:rPr lang="fa-IR" dirty="0"/>
              <a:t>نام خانوادگی نویسنده را در این قسمت درج کنید.</a:t>
            </a:r>
          </a:p>
          <a:p>
            <a:pPr algn="r" rtl="1" fontAlgn="base"/>
            <a:r>
              <a:rPr lang="en-US" b="1" dirty="0"/>
              <a:t>Author First name</a:t>
            </a:r>
            <a:r>
              <a:rPr lang="en-US" dirty="0"/>
              <a:t>: </a:t>
            </a:r>
            <a:r>
              <a:rPr lang="fa-IR" dirty="0"/>
              <a:t>در این قسمت نام کوچک نویسنده را وارد نمایید.</a:t>
            </a:r>
          </a:p>
          <a:p>
            <a:pPr algn="r" rtl="1" fontAlgn="base"/>
            <a:r>
              <a:rPr lang="en-US" b="1" dirty="0"/>
              <a:t>Affiliation</a:t>
            </a:r>
            <a:r>
              <a:rPr lang="en-US" dirty="0"/>
              <a:t>: </a:t>
            </a:r>
            <a:r>
              <a:rPr lang="fa-IR" dirty="0"/>
              <a:t>دراین قسمت می توان نام سازمان یا موسسه ای را که نویسنده به آن وابسته است را ذکر کرد</a:t>
            </a:r>
            <a:r>
              <a:rPr lang="fa-IR" b="1" dirty="0"/>
              <a:t>.</a:t>
            </a:r>
            <a:endParaRPr lang="fa-IR" dirty="0"/>
          </a:p>
          <a:p>
            <a:pPr algn="r" rtl="1" fontAlgn="base"/>
            <a:r>
              <a:rPr lang="en-US" b="1" dirty="0"/>
              <a:t>ORCID</a:t>
            </a:r>
            <a:r>
              <a:rPr lang="en-US" dirty="0"/>
              <a:t>: </a:t>
            </a:r>
            <a:r>
              <a:rPr lang="fa-IR" dirty="0"/>
              <a:t>اسکوپوس به هر نویسنده کد ۱۶ رقمی منحصر به فردی اختصاص داده است که با وارد کردن آن می توان مدارک آن نویسنده را جستجو کرد. این کد برای تمایز دادن بین نویسندگان دارای نام مشابه، مفید است. همچنین ممکن است نام نویسندگان به فرمت های مختلف نوشته شود که با داشتن کد هر نویسنده تمام مقالات نویسنده که نام وی با فرمت های مختلف نوشته شده بازیابی خواهد شد.</a:t>
            </a:r>
          </a:p>
          <a:p>
            <a:pPr algn="r" rtl="1" fontAlgn="base"/>
            <a:r>
              <a:rPr lang="en-US" b="1" dirty="0"/>
              <a:t>Show exact matches only</a:t>
            </a:r>
            <a:r>
              <a:rPr lang="en-US" dirty="0"/>
              <a:t>: </a:t>
            </a:r>
            <a:r>
              <a:rPr lang="fa-IR" dirty="0"/>
              <a:t>اگر این قسمت را تیک بزنیم فقط فردی را بازیابی می کند که دقیقا با سرچ شما هم خوانی دارد.</a:t>
            </a:r>
          </a:p>
          <a:p>
            <a:pPr algn="r" rtl="1"/>
            <a:r>
              <a:rPr lang="fa-IR" dirty="0"/>
              <a:t>اگر گزینه سرچ را بزنید به صفحه ای مانند تصویر پایین هدایت می شوید.</a:t>
            </a:r>
            <a:endParaRPr lang="en-US" dirty="0"/>
          </a:p>
        </p:txBody>
      </p:sp>
    </p:spTree>
    <p:extLst>
      <p:ext uri="{BB962C8B-B14F-4D97-AF65-F5344CB8AC3E}">
        <p14:creationId xmlns:p14="http://schemas.microsoft.com/office/powerpoint/2010/main" val="2951489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Search for an author profile</a:t>
            </a:r>
            <a:br>
              <a:rPr lang="en-US" dirty="0" smtClean="0"/>
            </a:br>
            <a:endParaRPr lang="en-US" dirty="0"/>
          </a:p>
        </p:txBody>
      </p:sp>
      <p:sp>
        <p:nvSpPr>
          <p:cNvPr id="3" name="Content Placeholder 2"/>
          <p:cNvSpPr>
            <a:spLocks noGrp="1"/>
          </p:cNvSpPr>
          <p:nvPr>
            <p:ph idx="1"/>
          </p:nvPr>
        </p:nvSpPr>
        <p:spPr/>
        <p:txBody>
          <a:bodyPr/>
          <a:lstStyle/>
          <a:p>
            <a:pPr algn="r" rtl="1"/>
            <a:r>
              <a:rPr lang="fa-IR" dirty="0" smtClean="0"/>
              <a:t>اسکوپوس بزرگترین پایگاه داده انتزاعی و استنادی از متون تحقیقاتی مورد بررسی است. با بیش از 22000 عنوان از بیش از 5000 ناشر بین المللی.</a:t>
            </a:r>
          </a:p>
          <a:p>
            <a:pPr algn="r" rtl="1"/>
            <a:r>
              <a:rPr lang="fa-IR" dirty="0" smtClean="0"/>
              <a:t>شما می توانید از این جستجوی نویسنده رایگان برای جستجوی هر نویسنده استفاده کنید. یا، از جادوگر بازخورد نویسنده برای تأیید نمایه نویسنده </a:t>
            </a:r>
            <a:r>
              <a:rPr lang="en-US" dirty="0" smtClean="0"/>
              <a:t>Scopus </a:t>
            </a:r>
            <a:r>
              <a:rPr lang="fa-IR" dirty="0" smtClean="0"/>
              <a:t>خود استفاده کنید.</a:t>
            </a:r>
          </a:p>
          <a:p>
            <a:pPr algn="r" rtl="1"/>
            <a:r>
              <a:rPr lang="fa-IR" dirty="0" smtClean="0"/>
              <a:t>برای </a:t>
            </a:r>
            <a:r>
              <a:rPr lang="en-US" dirty="0" smtClean="0"/>
              <a:t>ORCID </a:t>
            </a:r>
            <a:r>
              <a:rPr lang="fa-IR" dirty="0" smtClean="0"/>
              <a:t>منحصر به فرد خود ثبت نام کنید و از </a:t>
            </a:r>
            <a:r>
              <a:rPr lang="en-US" dirty="0" smtClean="0"/>
              <a:t>Scopus </a:t>
            </a:r>
            <a:r>
              <a:rPr lang="fa-IR" dirty="0" smtClean="0"/>
              <a:t>برای وارد کردن سوابق خود استفاده کنید.</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 free journal rankings and metrics?</a:t>
            </a:r>
            <a:endParaRPr lang="en-US" dirty="0"/>
          </a:p>
        </p:txBody>
      </p:sp>
      <p:sp>
        <p:nvSpPr>
          <p:cNvPr id="3" name="Content Placeholder 2"/>
          <p:cNvSpPr>
            <a:spLocks noGrp="1"/>
          </p:cNvSpPr>
          <p:nvPr>
            <p:ph idx="1"/>
          </p:nvPr>
        </p:nvSpPr>
        <p:spPr/>
        <p:txBody>
          <a:bodyPr/>
          <a:lstStyle/>
          <a:p>
            <a:pPr algn="r" rtl="1"/>
            <a:r>
              <a:rPr lang="fa-IR" dirty="0" smtClean="0"/>
              <a:t>مشاهده معیارهای سال:</a:t>
            </a:r>
          </a:p>
          <a:p>
            <a:pPr algn="r" rtl="1"/>
            <a:endParaRPr lang="fa-IR" dirty="0" smtClean="0"/>
          </a:p>
          <a:p>
            <a:pPr algn="r" rtl="1"/>
            <a:endParaRPr lang="fa-IR" dirty="0" smtClean="0"/>
          </a:p>
          <a:p>
            <a:pPr algn="r" rtl="1"/>
            <a:endParaRPr lang="fa-IR" dirty="0" smtClean="0"/>
          </a:p>
          <a:p>
            <a:pPr algn="r" rtl="1"/>
            <a:r>
              <a:rPr lang="fa-IR" dirty="0" smtClean="0"/>
              <a:t>ایمپکت فاکتور یا ضریب تاثیر ، میزان متوسط ارجاعات </a:t>
            </a:r>
            <a:r>
              <a:rPr lang="en-US" dirty="0" smtClean="0"/>
              <a:t>(citation) </a:t>
            </a:r>
            <a:r>
              <a:rPr lang="fa-IR" dirty="0" smtClean="0"/>
              <a:t>به یک مجله را در بازه یک سال نشان می دهد.</a:t>
            </a:r>
            <a:endParaRPr lang="en-US" dirty="0" smtClean="0"/>
          </a:p>
          <a:p>
            <a:pPr algn="r" rtl="1"/>
            <a:endParaRPr lang="en-US" dirty="0" smtClean="0"/>
          </a:p>
          <a:p>
            <a:pPr algn="r" rtl="1"/>
            <a:endParaRPr lang="fa-IR" dirty="0" smtClean="0"/>
          </a:p>
          <a:p>
            <a:pPr algn="r" rtl="1"/>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733100" y="2024063"/>
            <a:ext cx="5514975" cy="981075"/>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cstate="print"/>
          <a:srcRect/>
          <a:stretch>
            <a:fillRect/>
          </a:stretch>
        </p:blipFill>
        <p:spPr bwMode="auto">
          <a:xfrm>
            <a:off x="440434" y="2967038"/>
            <a:ext cx="5724525" cy="923925"/>
          </a:xfrm>
          <a:prstGeom prst="rect">
            <a:avLst/>
          </a:prstGeom>
          <a:noFill/>
          <a:ln w="9525">
            <a:noFill/>
            <a:miter lim="800000"/>
            <a:headEnd/>
            <a:tailEnd/>
          </a:ln>
          <a:effectLst/>
        </p:spPr>
      </p:pic>
      <p:pic>
        <p:nvPicPr>
          <p:cNvPr id="6151" name="Picture 7"/>
          <p:cNvPicPr>
            <a:picLocks noChangeAspect="1" noChangeArrowheads="1"/>
          </p:cNvPicPr>
          <p:nvPr/>
        </p:nvPicPr>
        <p:blipFill>
          <a:blip r:embed="rId4" cstate="print"/>
          <a:srcRect/>
          <a:stretch>
            <a:fillRect/>
          </a:stretch>
        </p:blipFill>
        <p:spPr bwMode="auto">
          <a:xfrm>
            <a:off x="665902" y="5150089"/>
            <a:ext cx="7553325" cy="8667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Scopus </a:t>
            </a:r>
            <a:r>
              <a:rPr lang="fa-IR" dirty="0" smtClean="0"/>
              <a:t>معرفی: </a:t>
            </a:r>
            <a:br>
              <a:rPr lang="fa-IR" dirty="0" smtClean="0"/>
            </a:br>
            <a:endParaRPr lang="en-US" dirty="0"/>
          </a:p>
        </p:txBody>
      </p:sp>
      <p:sp>
        <p:nvSpPr>
          <p:cNvPr id="3" name="Content Placeholder 2"/>
          <p:cNvSpPr>
            <a:spLocks noGrp="1"/>
          </p:cNvSpPr>
          <p:nvPr>
            <p:ph idx="1"/>
          </p:nvPr>
        </p:nvSpPr>
        <p:spPr/>
        <p:txBody>
          <a:bodyPr>
            <a:normAutofit fontScale="92500" lnSpcReduction="10000"/>
          </a:bodyPr>
          <a:lstStyle/>
          <a:p>
            <a:pPr algn="r" rtl="1">
              <a:buNone/>
            </a:pPr>
            <a:r>
              <a:rPr lang="fa-IR" dirty="0" smtClean="0"/>
              <a:t> </a:t>
            </a:r>
            <a:r>
              <a:rPr lang="en-US" dirty="0" smtClean="0"/>
              <a:t>Scopus</a:t>
            </a:r>
            <a:r>
              <a:rPr lang="fa-IR" dirty="0" smtClean="0"/>
              <a:t>از ﺑﺰرگﺗﺮﯾﻦ ﭘﺎﯾﮕﺎهﻫﺎی ﭼﮑﯿﺪه و اﺳﺘﻨﺎدی و ﺑﺎ ﮐﯿﻔﯿﺖ ﺑﺎﻻﺳﺖ ﮐﻪ اﺑﺰار ﻫﻮﺷﻤﻨﺪ آﻧﺎﻟﯿﺰ و ﻧﻤﻮدارﺳﺎزی ﺗﺤﻘﯿﻖ را دارد.</a:t>
            </a:r>
            <a:r>
              <a:rPr lang="en-US" dirty="0" smtClean="0"/>
              <a:t>Scopus  </a:t>
            </a:r>
            <a:r>
              <a:rPr lang="fa-IR" dirty="0" smtClean="0"/>
              <a:t>ﺣﺪود 70 ﻣﯿﻠﯿﻮن رﮐﻮرد از 5000 ﻧﺎﺷﺮ از ﺳﺎل 1960 ﺗﺎ زﻣﺎن ﺣﺎﺿﺮ را ﺑﻪ ﺻﻮرت روزآﻣﺪ اراﺋﻪ ﻣﯽدﻫﺪ. اﯾﻦ ﭘﺎﯾﮕﺎه ﺑﺎ ﭘﻮﺷﺶ ﻣﯿﺎن رﺷﺘﻪای وﺳﯿﻊ ﺧﻮد، ﻣﺠﻼت ﻋﻠﻤﯽ، ﮐﺘﺐ و ﻣﺠﻤﻮﻋﻪ ﻣﻘﺎﻻت ﮐﻨﻔﺮاﻧﺴﯽ را در زﻣﯿﻨﻪﻫﺎی ﺗﮑﻨﻮﻟﻮژی، ﭘﺰﺷﮑﯽ، ﻋﻠﻮم اﺟﺘﻤﺎﻋﯽ، ﻫﻨﺮ و ﻋﻠﻮم اﻧﺴﺎﻧﯽ اراﺋﻪ ﻣﯽدﻫﺪ. ﻫﻤﭽﻨﯿﻦ اﻣﮑﺎن ﺟﺴﺘﺠﻮ در ﺛﺒﺖاﺧﺘﺮاﻋﺎت را ﻧﯿﺰ ﻓﺮاﻫﻢ ﻣﯽﮐﻨﺪ. ﭘﯿﻮﻧﺪ ﻣﺴﺘﻘﯿﻢ ﺑﻪ ﻣﺘﻦ ﮐﺎﻣﻞ ﻣﻘﺎﻻت، اﯾﻦ ﭘﺎﯾﮕﺎه را ﺑﻪ ﯾﮑﯽ از اﺑﺰارﻫﺎی ﺳﺮﯾﻊ و ﺟﺎﻣﻊ ﺑﺮای ﺟﺴﺘﺠﻮ ﺗﺒﺪﯾﻞ ﮐﺮده اﺳﺖ.</a:t>
            </a:r>
          </a:p>
          <a:p>
            <a:pPr algn="r" rtl="1"/>
            <a:r>
              <a:rPr lang="fa-IR" dirty="0"/>
              <a:t>اسکوپوس، در نوامبر 2004 راه اندازی شد، یک پایگاه داده انتزاعی و استنادی بدون منبع است که توسط کارشناسان موضوعی مستقل که رهبران شناخته شده در زمینه های خود هستند سرپرستی شده است.</a:t>
            </a:r>
          </a:p>
          <a:p>
            <a:pPr algn="r" rtl="1"/>
            <a:r>
              <a:rPr lang="en-US" dirty="0"/>
              <a:t>Scopus </a:t>
            </a:r>
            <a:r>
              <a:rPr lang="fa-IR" dirty="0"/>
              <a:t>ابزارهای قدرتمند کشف و تجزیه و تحلیل را در دستان محققان، کتابداران، مدیران تحقیقات و سرمایه گذاران برای ترویج ایده ها، افراد و موسسات قرار می دهد.</a:t>
            </a:r>
            <a:endParaRPr lang="en-US" dirty="0"/>
          </a:p>
          <a:p>
            <a:pPr algn="r" rtl="1">
              <a:buNone/>
            </a:pPr>
            <a:endParaRPr lang="fa-IR" dirty="0" smtClean="0"/>
          </a:p>
          <a:p>
            <a:pPr algn="r" rtl="1">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en-US" dirty="0" smtClean="0"/>
              <a:t>SNIP </a:t>
            </a:r>
            <a:r>
              <a:rPr lang="fa-IR" dirty="0" smtClean="0"/>
              <a:t>مخفف عبارت </a:t>
            </a:r>
            <a:r>
              <a:rPr lang="en-US" dirty="0" smtClean="0"/>
              <a:t>Source Normalized Impact per Paper </a:t>
            </a:r>
            <a:r>
              <a:rPr lang="fa-IR" dirty="0" smtClean="0"/>
              <a:t>هست. همانطور که گفته شد در محاسبه ایمپکت فاکتور بین حوزه های موضوعی مقایسه ای وجود ندارد که شاخص </a:t>
            </a:r>
            <a:r>
              <a:rPr lang="en-US" dirty="0" smtClean="0"/>
              <a:t>SNIP </a:t>
            </a:r>
            <a:r>
              <a:rPr lang="fa-IR" dirty="0" smtClean="0"/>
              <a:t>این ایراد را برطرف نموده است.</a:t>
            </a:r>
            <a:endParaRPr lang="en-US" dirty="0" smtClean="0"/>
          </a:p>
          <a:p>
            <a:pPr algn="r" rtl="1"/>
            <a:r>
              <a:rPr lang="en-US" dirty="0" err="1" smtClean="0"/>
              <a:t>CiteScore</a:t>
            </a:r>
            <a:r>
              <a:rPr lang="en-US" dirty="0" smtClean="0"/>
              <a:t> </a:t>
            </a:r>
            <a:r>
              <a:rPr lang="fa-IR" dirty="0" smtClean="0"/>
              <a:t>بدین صورت است که از تقسیم استانداتی که به مقالات می شود بر تعداد مقالات در سه سال اخیر به دست می آید به عنوان مثال اگر بخواهیم سایت اسکور یک مجله را در سال 2015 به دست آوریم باید تعداد استناداتی که به مجله مد نظر در سال های 2012 و 2013 و 2014 می شود را بر تعداد مقالات چاپ شده در این سه سال تقسیم کنیم.</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اکانت دانشگاهی</a:t>
            </a:r>
            <a:endParaRPr lang="en-US" dirty="0"/>
          </a:p>
        </p:txBody>
      </p:sp>
      <p:sp>
        <p:nvSpPr>
          <p:cNvPr id="3" name="Content Placeholder 2"/>
          <p:cNvSpPr>
            <a:spLocks noGrp="1"/>
          </p:cNvSpPr>
          <p:nvPr>
            <p:ph idx="1"/>
          </p:nvPr>
        </p:nvSpPr>
        <p:spPr/>
        <p:txBody>
          <a:bodyPr/>
          <a:lstStyle/>
          <a:p>
            <a:pPr algn="r" rtl="1" fontAlgn="base"/>
            <a:r>
              <a:rPr lang="fa-IR" dirty="0" smtClean="0"/>
              <a:t> برای اینکه بتوانید به اکانت دانشگاهی دسترسی داشته باشید باید در قسمت بالای صفحه، آیکون موسسه را انتخاب نمایید. با کلیک روی گزینه </a:t>
            </a:r>
            <a:r>
              <a:rPr lang="en-US" dirty="0" smtClean="0"/>
              <a:t>Check access </a:t>
            </a:r>
            <a:r>
              <a:rPr lang="fa-IR" dirty="0" smtClean="0"/>
              <a:t>به این صفحه وارد خواهید شد.</a:t>
            </a:r>
          </a:p>
          <a:p>
            <a:pPr algn="r" rtl="1" fontAlgn="base"/>
            <a:r>
              <a:rPr lang="fa-IR" dirty="0" smtClean="0"/>
              <a:t>در قسمت پایین می‌توانید اسم موسسه مورد نظر خود را جستجو کنید. برای ورود به این قسمت نیاز به ایمیل دانشگاهی شما است. این ایمیل برای بررسی دسترسی نیاز است.</a:t>
            </a:r>
          </a:p>
          <a:p>
            <a:pPr algn="r" rtl="1" fontAlgn="base"/>
            <a:r>
              <a:rPr lang="fa-IR" dirty="0" smtClean="0"/>
              <a:t> همیشه به یاد داشته باشیم که برای اتصال به اسکوپوس باید از موسسات آموزشی و یا دانشگاه محل تحصیل اقدام نمایید.</a:t>
            </a:r>
          </a:p>
          <a:p>
            <a:pPr algn="r" rtl="1" fontAlgn="base"/>
            <a:r>
              <a:rPr lang="fa-IR" dirty="0" smtClean="0"/>
              <a:t>معمولاً از کتابخانه موسسات یا  دانشگاه‌ها می‌توانید به این اطلاعات دست پیدا کنید. مسئول کتابخانه می‌تواند به بهترین نحو ممکن شما را راهنمایی نماید.</a:t>
            </a:r>
          </a:p>
          <a:p>
            <a:pPr algn="r" rtl="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ﻣﺤﺘﻮای اﻃﻼﻋﺎت در اﺳﮑﺎﭘﻮس ﺷﺎﻣﻞ ﻣﻮارد زﯾﺮ اﺳﺖ:</a:t>
            </a:r>
            <a:endParaRPr lang="en-US" dirty="0"/>
          </a:p>
        </p:txBody>
      </p:sp>
      <p:sp>
        <p:nvSpPr>
          <p:cNvPr id="3" name="Content Placeholder 2"/>
          <p:cNvSpPr>
            <a:spLocks noGrp="1"/>
          </p:cNvSpPr>
          <p:nvPr>
            <p:ph idx="1"/>
          </p:nvPr>
        </p:nvSpPr>
        <p:spPr/>
        <p:txBody>
          <a:bodyPr>
            <a:normAutofit/>
          </a:bodyPr>
          <a:lstStyle/>
          <a:p>
            <a:pPr algn="r" rtl="1"/>
            <a:r>
              <a:rPr lang="en-US" dirty="0" smtClean="0"/>
              <a:t>Content coverage guide</a:t>
            </a:r>
            <a:r>
              <a:rPr lang="fa-IR" dirty="0" smtClean="0"/>
              <a:t> راهنمای پوشش محتوا</a:t>
            </a:r>
            <a:endParaRPr lang="en-US" dirty="0" smtClean="0"/>
          </a:p>
          <a:p>
            <a:pPr algn="r" rtl="1"/>
            <a:r>
              <a:rPr lang="en-US" dirty="0" smtClean="0"/>
              <a:t>Scopus source list</a:t>
            </a:r>
            <a:r>
              <a:rPr lang="fa-IR" dirty="0" smtClean="0"/>
              <a:t>فهرست منابع اسکوپوس</a:t>
            </a:r>
          </a:p>
          <a:p>
            <a:pPr algn="r" rtl="1"/>
            <a:r>
              <a:rPr lang="en-US" dirty="0" smtClean="0"/>
              <a:t>Book title list   </a:t>
            </a:r>
            <a:r>
              <a:rPr lang="fa-IR" dirty="0" smtClean="0"/>
              <a:t>فهرست عنوان کتاب</a:t>
            </a:r>
          </a:p>
          <a:p>
            <a:pPr algn="r" rtl="1"/>
            <a:r>
              <a:rPr lang="en-US" dirty="0" smtClean="0"/>
              <a:t>Scopus discontinued sources list</a:t>
            </a:r>
            <a:r>
              <a:rPr lang="fa-IR" dirty="0" smtClean="0"/>
              <a:t>فهرست منابع قطع شده اسکوپوس</a:t>
            </a:r>
            <a:endParaRPr lang="en-US" dirty="0" smtClean="0"/>
          </a:p>
          <a:p>
            <a:pPr marL="0" indent="0" algn="r" rtl="1">
              <a:buNone/>
            </a:pPr>
            <a:r>
              <a:rPr lang="en-US" dirty="0" smtClean="0"/>
              <a:t>  </a:t>
            </a:r>
            <a:endParaRPr lang="fa-IR" dirty="0" smtClean="0"/>
          </a:p>
        </p:txBody>
      </p:sp>
    </p:spTree>
    <p:extLst>
      <p:ext uri="{BB962C8B-B14F-4D97-AF65-F5344CB8AC3E}">
        <p14:creationId xmlns:p14="http://schemas.microsoft.com/office/powerpoint/2010/main" val="3238023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Content coverage</a:t>
            </a:r>
            <a:endParaRPr lang="en-US" dirty="0"/>
          </a:p>
        </p:txBody>
      </p:sp>
      <p:pic>
        <p:nvPicPr>
          <p:cNvPr id="4" name="Content Placeholder 3"/>
          <p:cNvPicPr>
            <a:picLocks noGrp="1" noChangeAspect="1"/>
          </p:cNvPicPr>
          <p:nvPr>
            <p:ph idx="1"/>
          </p:nvPr>
        </p:nvPicPr>
        <p:blipFill>
          <a:blip r:embed="rId2" cstate="print"/>
          <a:stretch>
            <a:fillRect/>
          </a:stretch>
        </p:blipFill>
        <p:spPr>
          <a:xfrm>
            <a:off x="2437276" y="1825625"/>
            <a:ext cx="7317447" cy="4351338"/>
          </a:xfrm>
          <a:prstGeom prst="rect">
            <a:avLst/>
          </a:prstGeom>
        </p:spPr>
      </p:pic>
    </p:spTree>
    <p:extLst>
      <p:ext uri="{BB962C8B-B14F-4D97-AF65-F5344CB8AC3E}">
        <p14:creationId xmlns:p14="http://schemas.microsoft.com/office/powerpoint/2010/main" val="406366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Titles on Scopus</a:t>
            </a:r>
            <a:br>
              <a:rPr lang="en-US" b="1" dirty="0"/>
            </a:br>
            <a:endParaRPr lang="en-US" dirty="0"/>
          </a:p>
        </p:txBody>
      </p:sp>
      <p:sp>
        <p:nvSpPr>
          <p:cNvPr id="3" name="Content Placeholder 2"/>
          <p:cNvSpPr>
            <a:spLocks noGrp="1"/>
          </p:cNvSpPr>
          <p:nvPr>
            <p:ph idx="1"/>
          </p:nvPr>
        </p:nvSpPr>
        <p:spPr/>
        <p:txBody>
          <a:bodyPr>
            <a:normAutofit fontScale="62500" lnSpcReduction="20000"/>
          </a:bodyPr>
          <a:lstStyle/>
          <a:p>
            <a:pPr algn="r" rtl="1"/>
            <a:r>
              <a:rPr lang="fa-IR" dirty="0" smtClean="0"/>
              <a:t>عناوین در </a:t>
            </a:r>
            <a:r>
              <a:rPr lang="en-US" dirty="0" smtClean="0"/>
              <a:t>Scopus</a:t>
            </a:r>
          </a:p>
          <a:p>
            <a:pPr algn="r" rtl="1"/>
            <a:r>
              <a:rPr lang="fa-IR" dirty="0" smtClean="0"/>
              <a:t>انواع محتوای موجود در </a:t>
            </a:r>
            <a:r>
              <a:rPr lang="en-US" dirty="0" smtClean="0"/>
              <a:t>Scopus </a:t>
            </a:r>
          </a:p>
          <a:p>
            <a:pPr marL="514350" indent="-514350" algn="r" rtl="1">
              <a:buFont typeface="+mj-lt"/>
              <a:buAutoNum type="arabicPeriod"/>
            </a:pPr>
            <a:r>
              <a:rPr lang="fa-IR" dirty="0" smtClean="0"/>
              <a:t>انتشارات سریالی هستند که دارای </a:t>
            </a:r>
            <a:r>
              <a:rPr lang="en-US" dirty="0" smtClean="0"/>
              <a:t>ISSN )</a:t>
            </a:r>
            <a:r>
              <a:rPr lang="fa-IR" dirty="0" smtClean="0"/>
              <a:t>شماره سریال استاندارد بین المللی)، مانند مجلات، سری کتاب ها و مجموعه کنفرانس ها،</a:t>
            </a:r>
            <a:endParaRPr lang="en-US" dirty="0" smtClean="0"/>
          </a:p>
          <a:p>
            <a:pPr marL="514350" indent="-514350" algn="r" rtl="1">
              <a:buFont typeface="+mj-lt"/>
              <a:buAutoNum type="arabicPeriod"/>
            </a:pPr>
            <a:r>
              <a:rPr lang="fa-IR" dirty="0" smtClean="0"/>
              <a:t>انتشارات غیر سریالی که دارای </a:t>
            </a:r>
            <a:r>
              <a:rPr lang="en-US" dirty="0" smtClean="0"/>
              <a:t>ISBN)</a:t>
            </a:r>
            <a:r>
              <a:rPr lang="fa-IR" dirty="0" smtClean="0"/>
              <a:t>شماره استاندارد بین المللی کتاب)، مانند تک نگاری ها یا مواد کنفرانس </a:t>
            </a:r>
            <a:endParaRPr lang="en-US" dirty="0" smtClean="0"/>
          </a:p>
          <a:p>
            <a:pPr marL="514350" indent="-514350" algn="r" rtl="1">
              <a:buFont typeface="+mj-lt"/>
              <a:buAutoNum type="arabicPeriod"/>
            </a:pPr>
            <a:endParaRPr lang="en-US" dirty="0" smtClean="0"/>
          </a:p>
          <a:p>
            <a:pPr marL="0" indent="0" algn="r" rtl="1">
              <a:buNone/>
            </a:pPr>
            <a:r>
              <a:rPr lang="fa-IR" dirty="0" smtClean="0"/>
              <a:t> برای بررسی اینکه آیا عنوانی در </a:t>
            </a:r>
            <a:r>
              <a:rPr lang="en-US" dirty="0" smtClean="0"/>
              <a:t>Scopus </a:t>
            </a:r>
            <a:r>
              <a:rPr lang="fa-IR" dirty="0" smtClean="0"/>
              <a:t>وجود دارد، از صفحه عنوان منبع آزاد در دسترس بازدید کنید (در برگه/پنجره جدید باز می شود) یا به لیست های عنوان زیر مراجعه کنید.</a:t>
            </a:r>
          </a:p>
          <a:p>
            <a:pPr algn="r" rtl="1"/>
            <a:endParaRPr lang="fa-IR" dirty="0" smtClean="0"/>
          </a:p>
          <a:p>
            <a:pPr algn="r" rtl="1"/>
            <a:r>
              <a:rPr lang="fa-IR" dirty="0" smtClean="0"/>
              <a:t>فهرست عنوان منبع را بارگیری کنید (در برگه/پنجره جدید باز می شود)</a:t>
            </a:r>
          </a:p>
          <a:p>
            <a:pPr algn="r" rtl="1"/>
            <a:r>
              <a:rPr lang="fa-IR" dirty="0" smtClean="0"/>
              <a:t>  (شامل فهرست منابع متوقف شده)</a:t>
            </a:r>
          </a:p>
          <a:p>
            <a:pPr algn="r" rtl="1"/>
            <a:endParaRPr lang="fa-IR" dirty="0" smtClean="0"/>
          </a:p>
          <a:p>
            <a:pPr algn="r" rtl="1"/>
            <a:r>
              <a:rPr lang="fa-IR" dirty="0" smtClean="0"/>
              <a:t>●</a:t>
            </a:r>
          </a:p>
          <a:p>
            <a:pPr algn="r" rtl="1"/>
            <a:r>
              <a:rPr lang="fa-IR" dirty="0" smtClean="0"/>
              <a:t>دانلود فهرست عنوان کتاب (در برگه/پنجره جدید باز می شود)</a:t>
            </a:r>
            <a:endParaRPr lang="en-US" dirty="0"/>
          </a:p>
        </p:txBody>
      </p:sp>
    </p:spTree>
    <p:extLst>
      <p:ext uri="{BB962C8B-B14F-4D97-AF65-F5344CB8AC3E}">
        <p14:creationId xmlns:p14="http://schemas.microsoft.com/office/powerpoint/2010/main" val="4025570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شاخص </a:t>
            </a:r>
            <a:r>
              <a:rPr lang="en-US" dirty="0" smtClean="0"/>
              <a:t>Q (Quartile) </a:t>
            </a:r>
            <a:r>
              <a:rPr lang="fa-IR" dirty="0" smtClean="0"/>
              <a:t>در ارزیابی مقالات</a:t>
            </a:r>
            <a:br>
              <a:rPr lang="fa-IR" dirty="0" smtClean="0"/>
            </a:br>
            <a:endParaRPr lang="en-US" dirty="0"/>
          </a:p>
        </p:txBody>
      </p:sp>
      <p:sp>
        <p:nvSpPr>
          <p:cNvPr id="3" name="Content Placeholder 2"/>
          <p:cNvSpPr>
            <a:spLocks noGrp="1"/>
          </p:cNvSpPr>
          <p:nvPr>
            <p:ph idx="1"/>
          </p:nvPr>
        </p:nvSpPr>
        <p:spPr/>
        <p:txBody>
          <a:bodyPr/>
          <a:lstStyle/>
          <a:p>
            <a:pPr algn="r" rtl="1">
              <a:buNone/>
            </a:pPr>
            <a:r>
              <a:rPr lang="fa-IR" dirty="0" smtClean="0">
                <a:hlinkClick r:id="rId2"/>
              </a:rPr>
              <a:t>پایگاه داده اسکوپوس</a:t>
            </a:r>
            <a:r>
              <a:rPr lang="fa-IR" dirty="0" smtClean="0"/>
              <a:t> برای رتبه بندی مجلات و اعتبار سنجی مقالات از شاخص </a:t>
            </a:r>
            <a:r>
              <a:rPr lang="en-US" dirty="0" smtClean="0"/>
              <a:t>Q </a:t>
            </a:r>
            <a:r>
              <a:rPr lang="fa-IR" dirty="0" smtClean="0"/>
              <a:t>که آن را با نام </a:t>
            </a:r>
            <a:r>
              <a:rPr lang="en-US" dirty="0" smtClean="0"/>
              <a:t>Quartile </a:t>
            </a:r>
            <a:r>
              <a:rPr lang="fa-IR" dirty="0" smtClean="0"/>
              <a:t>یا چهارک نیز می شناسیم استفاده می کند. بر اساس این رتبه بندی مقالات در چهار سطح </a:t>
            </a:r>
            <a:r>
              <a:rPr lang="en-US" dirty="0" smtClean="0"/>
              <a:t>Q1,Q2,Q3,Q4 </a:t>
            </a:r>
            <a:r>
              <a:rPr lang="fa-IR" dirty="0" smtClean="0"/>
              <a:t>تقسیم بندی می شوند</a:t>
            </a:r>
            <a:endParaRPr lang="en-US" dirty="0" smtClean="0"/>
          </a:p>
          <a:p>
            <a:pPr algn="r" rtl="1">
              <a:buNone/>
            </a:pPr>
            <a:r>
              <a:rPr lang="fa-IR" dirty="0" smtClean="0"/>
              <a:t>اگر مجله ای بتواند در چهارک نخست مجلات تخصصی زیر گروهی که متعلق به آن است قرار بگیرد یعنی </a:t>
            </a:r>
            <a:r>
              <a:rPr lang="en-US" dirty="0" smtClean="0"/>
              <a:t>Q1 </a:t>
            </a:r>
            <a:r>
              <a:rPr lang="fa-IR" dirty="0" smtClean="0"/>
              <a:t>باشد در بهترین جایگاه قرار دارد. شاخص </a:t>
            </a:r>
            <a:r>
              <a:rPr lang="en-US" dirty="0" smtClean="0"/>
              <a:t>Q </a:t>
            </a:r>
            <a:r>
              <a:rPr lang="fa-IR" dirty="0" smtClean="0"/>
              <a:t>هم برای مجلات </a:t>
            </a:r>
            <a:r>
              <a:rPr lang="en-US" dirty="0" smtClean="0"/>
              <a:t>JCR </a:t>
            </a:r>
            <a:r>
              <a:rPr lang="fa-IR" dirty="0" smtClean="0"/>
              <a:t>و هم برای مجلات اسکوپوس تعریف شده است. لیست مجلات </a:t>
            </a:r>
            <a:r>
              <a:rPr lang="en-US" dirty="0" smtClean="0"/>
              <a:t>JCR </a:t>
            </a:r>
            <a:r>
              <a:rPr lang="fa-IR" dirty="0" smtClean="0"/>
              <a:t>در پایگاه داده وب آو نالج </a:t>
            </a:r>
            <a:r>
              <a:rPr lang="en-US" dirty="0" smtClean="0"/>
              <a:t>Web of Knowledge </a:t>
            </a:r>
            <a:r>
              <a:rPr lang="fa-IR" dirty="0" smtClean="0"/>
              <a:t>موجود است و در بخش </a:t>
            </a:r>
            <a:r>
              <a:rPr lang="en-US" dirty="0" smtClean="0"/>
              <a:t>Journal Citation Report </a:t>
            </a:r>
            <a:r>
              <a:rPr lang="fa-IR" dirty="0" smtClean="0"/>
              <a:t>می توانید رنکینگ مجلات را مشاهده کنید.</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روش محاسبه </a:t>
            </a:r>
            <a:r>
              <a:rPr lang="en-US" dirty="0" smtClean="0"/>
              <a:t>Q </a:t>
            </a:r>
            <a:r>
              <a:rPr lang="fa-IR" dirty="0" smtClean="0"/>
              <a:t>درپایگاه اسکوپوس</a:t>
            </a:r>
            <a:endParaRPr lang="en-US" dirty="0"/>
          </a:p>
        </p:txBody>
      </p:sp>
      <p:sp>
        <p:nvSpPr>
          <p:cNvPr id="3" name="Content Placeholder 2"/>
          <p:cNvSpPr>
            <a:spLocks noGrp="1"/>
          </p:cNvSpPr>
          <p:nvPr>
            <p:ph idx="1"/>
          </p:nvPr>
        </p:nvSpPr>
        <p:spPr/>
        <p:txBody>
          <a:bodyPr>
            <a:normAutofit fontScale="92500"/>
          </a:bodyPr>
          <a:lstStyle/>
          <a:p>
            <a:pPr algn="r" rtl="1"/>
            <a:r>
              <a:rPr lang="fa-IR" dirty="0" smtClean="0"/>
              <a:t>با تقسیم رتبه هر مجله در زیر گروه تخصصی اش به تعداد کل مجلات موجود در آن زیر گروه قابل محاسبه می باشد و با توجه به تقسیم بندی های زیر می توان جایگاه مجله را تعیین کرد.</a:t>
            </a:r>
          </a:p>
          <a:p>
            <a:pPr algn="r" rtl="1" fontAlgn="base"/>
            <a:r>
              <a:rPr lang="fa-IR" dirty="0" smtClean="0"/>
              <a:t>اگر عدد به دست آمده بین 0 تا 0.25 باشد مجله جزو چهارک اول یا اصطلاحاً </a:t>
            </a:r>
            <a:r>
              <a:rPr lang="en-US" dirty="0" smtClean="0"/>
              <a:t>Q1 </a:t>
            </a:r>
            <a:r>
              <a:rPr lang="fa-IR" dirty="0" smtClean="0"/>
              <a:t>است.</a:t>
            </a:r>
          </a:p>
          <a:p>
            <a:pPr algn="r" rtl="1" fontAlgn="base"/>
            <a:r>
              <a:rPr lang="fa-IR" dirty="0" smtClean="0"/>
              <a:t>اگر عدد به دست آمده بین 0.25 تا 0.5 باشد مجله جزو چهارک اول یا اصطلاحاً </a:t>
            </a:r>
            <a:r>
              <a:rPr lang="en-US" dirty="0" smtClean="0"/>
              <a:t>Q2 </a:t>
            </a:r>
            <a:r>
              <a:rPr lang="fa-IR" dirty="0" smtClean="0"/>
              <a:t>است.</a:t>
            </a:r>
          </a:p>
          <a:p>
            <a:pPr algn="r" rtl="1" fontAlgn="base"/>
            <a:r>
              <a:rPr lang="fa-IR" dirty="0" smtClean="0"/>
              <a:t>اگر عدد به دست آمده بین 0.5 تا 0.75 باشد مجله جزو چهارک اول یا اصطلاحاً </a:t>
            </a:r>
            <a:r>
              <a:rPr lang="en-US" dirty="0" smtClean="0"/>
              <a:t>Q3 </a:t>
            </a:r>
            <a:r>
              <a:rPr lang="fa-IR" dirty="0" smtClean="0"/>
              <a:t>است.</a:t>
            </a:r>
          </a:p>
          <a:p>
            <a:pPr algn="r" rtl="1" fontAlgn="base"/>
            <a:r>
              <a:rPr lang="fa-IR" dirty="0" smtClean="0"/>
              <a:t>اگر عدد به دست آمده بزرگتر از 0.75 باشد مجله جزو چهارک اول یا اصطلاحاً </a:t>
            </a:r>
            <a:r>
              <a:rPr lang="en-US" dirty="0" smtClean="0"/>
              <a:t>Q4 </a:t>
            </a:r>
            <a:r>
              <a:rPr lang="fa-IR" dirty="0" smtClean="0"/>
              <a:t>است</a:t>
            </a:r>
          </a:p>
          <a:p>
            <a:pPr algn="r" rtl="1"/>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شاخص </a:t>
            </a:r>
            <a:r>
              <a:rPr lang="en-US" dirty="0" smtClean="0"/>
              <a:t>SJR</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smtClean="0"/>
              <a:t>شاخص بعدی که برای اعتبار سنجی مقالات استفاده می شود و این یکی هم توسط الزویر منتشر شده است شاخص </a:t>
            </a:r>
            <a:r>
              <a:rPr lang="en-US" dirty="0" smtClean="0"/>
              <a:t>SJR </a:t>
            </a:r>
            <a:r>
              <a:rPr lang="fa-IR" dirty="0" smtClean="0"/>
              <a:t>یا سایماگو ژورنال رنک می باشد. این شاخص هم مانند بقیه شاخص ها تعداد استنادات را بررسی می کند با این تفاوت که وزن استنادها را با توجه به زمینه موضوعی و اعتبار مجله استناد کننده (مجلاتی که به مقالات مجله مد نظر استناد کرده اند) بررسی می کند.</a:t>
            </a:r>
          </a:p>
          <a:p>
            <a:pPr algn="r" rtl="1"/>
            <a:r>
              <a:rPr lang="fa-IR" dirty="0" smtClean="0"/>
              <a:t>مثلاً فرض کنید اگر یک مقاله از یک مجله بسیار معتبر </a:t>
            </a:r>
            <a:r>
              <a:rPr lang="en-US" dirty="0" smtClean="0"/>
              <a:t>Q1 </a:t>
            </a:r>
            <a:r>
              <a:rPr lang="fa-IR" dirty="0" smtClean="0"/>
              <a:t>به مقاله ای در یک مجله </a:t>
            </a:r>
            <a:r>
              <a:rPr lang="en-US" dirty="0" smtClean="0"/>
              <a:t>XXX </a:t>
            </a:r>
            <a:r>
              <a:rPr lang="fa-IR" dirty="0" smtClean="0"/>
              <a:t>استناد کرده باشد ، تاثیر آن در محاسبه </a:t>
            </a:r>
            <a:r>
              <a:rPr lang="en-US" dirty="0" smtClean="0"/>
              <a:t>SJR </a:t>
            </a:r>
            <a:r>
              <a:rPr lang="fa-IR" dirty="0" smtClean="0"/>
              <a:t>بیشتر از رفرنس دهی به مجله </a:t>
            </a:r>
            <a:r>
              <a:rPr lang="en-US" dirty="0" smtClean="0"/>
              <a:t>XXX </a:t>
            </a:r>
            <a:r>
              <a:rPr lang="fa-IR" dirty="0" smtClean="0"/>
              <a:t>توسط مقاله ای است که جزو مجلات </a:t>
            </a:r>
            <a:r>
              <a:rPr lang="en-US" dirty="0" smtClean="0"/>
              <a:t>Q4 </a:t>
            </a:r>
            <a:r>
              <a:rPr lang="fa-IR" dirty="0" smtClean="0"/>
              <a:t>باشد. پس این ضریب به ما می گوید که همه استنادها به یک اندازه ارزشمند نیستند و موضوع ، کیفیت و شهرت ژورنال بر روی ارزش یک استناد تاثیر گذار خواهد بود.</a:t>
            </a:r>
          </a:p>
          <a:p>
            <a:pPr algn="r" rtl="1"/>
            <a:r>
              <a:rPr lang="fa-IR" dirty="0" smtClean="0"/>
              <a:t>ضریب </a:t>
            </a:r>
            <a:r>
              <a:rPr lang="en-US" dirty="0" smtClean="0"/>
              <a:t>SJR </a:t>
            </a:r>
            <a:r>
              <a:rPr lang="fa-IR" dirty="0" smtClean="0"/>
              <a:t>می تواند اعتبار </a:t>
            </a:r>
            <a:r>
              <a:rPr lang="en-US" dirty="0" smtClean="0"/>
              <a:t>Citation </a:t>
            </a:r>
            <a:r>
              <a:rPr lang="fa-IR" dirty="0" smtClean="0"/>
              <a:t>ها را بررسی کند و فرمول بسیار پیچیده ای برای محاسباتش دارد چون باید هم شهرت و هم کیفیت مجلات استناد دهنده را لحاظ کند اما به طور خلاصه می توان فرمول آن را به صورت زیر بیان نمود.</a:t>
            </a:r>
          </a:p>
          <a:p>
            <a:pPr algn="r" rtl="1"/>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شاخص </a:t>
            </a:r>
            <a:r>
              <a:rPr lang="en-US" smtClean="0"/>
              <a:t>SJR</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2950558" y="1960438"/>
            <a:ext cx="6240780" cy="1150620"/>
          </a:xfrm>
          <a:prstGeom prst="rect">
            <a:avLst/>
          </a:prstGeom>
          <a:noFill/>
          <a:ln w="9525">
            <a:noFill/>
            <a:miter lim="800000"/>
            <a:headEnd/>
            <a:tailEnd/>
          </a:ln>
          <a:effectLst/>
        </p:spPr>
      </p:pic>
      <p:sp>
        <p:nvSpPr>
          <p:cNvPr id="5" name="Rectangle 4"/>
          <p:cNvSpPr/>
          <p:nvPr/>
        </p:nvSpPr>
        <p:spPr>
          <a:xfrm>
            <a:off x="1615857" y="3231715"/>
            <a:ext cx="8091813" cy="3108543"/>
          </a:xfrm>
          <a:prstGeom prst="rect">
            <a:avLst/>
          </a:prstGeom>
        </p:spPr>
        <p:txBody>
          <a:bodyPr wrap="square">
            <a:spAutoFit/>
          </a:bodyPr>
          <a:lstStyle/>
          <a:p>
            <a:pPr algn="r" rtl="1"/>
            <a:r>
              <a:rPr lang="fa-IR" sz="2800" dirty="0" smtClean="0"/>
              <a:t>که طبق فرمول باید میانگین استناد دهی وزن دار شده در یک سال (مثلاً 2022) را بر تعداد مقالات منتشر شده در سه سال گذشته (2019و2020و2021) تقسیم نمود.  </a:t>
            </a:r>
          </a:p>
          <a:p>
            <a:pPr algn="r" rtl="1"/>
            <a:r>
              <a:rPr lang="fa-IR" sz="2800" dirty="0" smtClean="0"/>
              <a:t>این شاخص از ارزیابی مقالات هم برای مقالات ژورنال و هم </a:t>
            </a:r>
            <a:r>
              <a:rPr lang="fa-IR" sz="2800" dirty="0" smtClean="0">
                <a:hlinkClick r:id="rId3"/>
              </a:rPr>
              <a:t>مقالات کنفرانس</a:t>
            </a:r>
            <a:r>
              <a:rPr lang="fa-IR" sz="2800" dirty="0" smtClean="0"/>
              <a:t> قابل محاسبه است در حالی که ضریب ایمپکت فاکتور مختص مقالات ژورنال می باشد و در مورد کنفرانس ها قابل اعمال نیست.</a:t>
            </a:r>
            <a:endParaRPr lang="fa-IR"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Sources search</a:t>
            </a:r>
            <a:endParaRPr lang="en-US" dirty="0"/>
          </a:p>
        </p:txBody>
      </p:sp>
      <p:sp>
        <p:nvSpPr>
          <p:cNvPr id="3" name="Content Placeholder 2"/>
          <p:cNvSpPr>
            <a:spLocks noGrp="1"/>
          </p:cNvSpPr>
          <p:nvPr>
            <p:ph idx="1"/>
          </p:nvPr>
        </p:nvSpPr>
        <p:spPr>
          <a:xfrm>
            <a:off x="470263" y="1825625"/>
            <a:ext cx="10883537" cy="4351338"/>
          </a:xfrm>
        </p:spPr>
        <p:txBody>
          <a:bodyPr/>
          <a:lstStyle/>
          <a:p>
            <a:pPr marL="0" indent="0" algn="r" rtl="1">
              <a:buNone/>
            </a:pPr>
            <a:r>
              <a:rPr lang="fa-IR" dirty="0"/>
              <a:t>اگر بر روی </a:t>
            </a:r>
            <a:r>
              <a:rPr lang="en-US" b="1" dirty="0"/>
              <a:t>Sources</a:t>
            </a:r>
            <a:r>
              <a:rPr lang="en-US" dirty="0"/>
              <a:t>  </a:t>
            </a:r>
            <a:r>
              <a:rPr lang="fa-IR" dirty="0"/>
              <a:t>که در بالای صفحه قرار دارد، کلیک نمایید وارد صفحه ای مانند صفحه پایین می شوید؛ </a:t>
            </a:r>
            <a:r>
              <a:rPr lang="fa-IR" dirty="0" smtClean="0"/>
              <a:t>که درسمت چپ</a:t>
            </a:r>
            <a:r>
              <a:rPr lang="en-US" dirty="0" smtClean="0"/>
              <a:t> </a:t>
            </a:r>
            <a:r>
              <a:rPr lang="fa-IR" dirty="0" smtClean="0"/>
              <a:t>می توانید بر اساس نوع منابع ،</a:t>
            </a:r>
            <a:r>
              <a:rPr lang="en-US" dirty="0" err="1" smtClean="0"/>
              <a:t>citescore</a:t>
            </a:r>
            <a:r>
              <a:rPr lang="fa-IR" dirty="0" smtClean="0"/>
              <a:t>می توانید انتخاب نمایید </a:t>
            </a:r>
          </a:p>
          <a:p>
            <a:pPr marL="0" indent="0" algn="r" rtl="1">
              <a:buNone/>
            </a:pPr>
            <a:r>
              <a:rPr lang="fa-IR" sz="2400" dirty="0"/>
              <a:t>مجلات</a:t>
            </a:r>
          </a:p>
          <a:p>
            <a:pPr marL="0" indent="0" algn="r" rtl="1">
              <a:buNone/>
            </a:pPr>
            <a:r>
              <a:rPr lang="fa-IR" sz="2400" dirty="0" smtClean="0"/>
              <a:t>سری کتاب ها</a:t>
            </a:r>
          </a:p>
          <a:p>
            <a:pPr marL="0" indent="0" algn="r" rtl="1">
              <a:buNone/>
            </a:pPr>
            <a:r>
              <a:rPr lang="fa-IR" sz="2400" dirty="0" smtClean="0"/>
              <a:t>مجموعه </a:t>
            </a:r>
            <a:r>
              <a:rPr lang="fa-IR" sz="2400" dirty="0"/>
              <a:t>مقالات کنفرانس</a:t>
            </a:r>
          </a:p>
          <a:p>
            <a:pPr marL="0" indent="0" algn="r" rtl="1">
              <a:buNone/>
            </a:pPr>
            <a:r>
              <a:rPr lang="fa-IR" sz="2400" dirty="0"/>
              <a:t>انتشارات تجارت</a:t>
            </a:r>
            <a:endParaRPr lang="en-US" sz="2400" dirty="0"/>
          </a:p>
        </p:txBody>
      </p:sp>
      <p:sp>
        <p:nvSpPr>
          <p:cNvPr id="4" name="Rectangle 3"/>
          <p:cNvSpPr/>
          <p:nvPr/>
        </p:nvSpPr>
        <p:spPr>
          <a:xfrm>
            <a:off x="3944982" y="2976014"/>
            <a:ext cx="3892732" cy="1938992"/>
          </a:xfrm>
          <a:prstGeom prst="rect">
            <a:avLst/>
          </a:prstGeom>
        </p:spPr>
        <p:txBody>
          <a:bodyPr wrap="square">
            <a:spAutoFit/>
          </a:bodyPr>
          <a:lstStyle/>
          <a:p>
            <a:pPr algn="r" rtl="1"/>
            <a:r>
              <a:rPr lang="fa-IR" sz="2000" dirty="0"/>
              <a:t>بالاترین چارک </a:t>
            </a:r>
            <a:r>
              <a:rPr lang="en-US" sz="2000" dirty="0" err="1" smtClean="0"/>
              <a:t>Citescore</a:t>
            </a:r>
            <a:endParaRPr lang="en-US" sz="2000" dirty="0" smtClean="0"/>
          </a:p>
          <a:p>
            <a:pPr algn="r" rtl="1"/>
            <a:r>
              <a:rPr lang="fa-IR" sz="2000" dirty="0" smtClean="0"/>
              <a:t>فقط عناوین 10 درصد برتر را نشان دهید</a:t>
            </a:r>
          </a:p>
          <a:p>
            <a:pPr algn="r" rtl="1"/>
            <a:r>
              <a:rPr lang="fa-IR" sz="2000" dirty="0" smtClean="0"/>
              <a:t>چارک 1</a:t>
            </a:r>
          </a:p>
          <a:p>
            <a:pPr algn="r" rtl="1"/>
            <a:r>
              <a:rPr lang="fa-IR" sz="2000" dirty="0" smtClean="0"/>
              <a:t>ربع 2</a:t>
            </a:r>
          </a:p>
          <a:p>
            <a:pPr algn="r" rtl="1"/>
            <a:r>
              <a:rPr lang="fa-IR" sz="2000" dirty="0" smtClean="0"/>
              <a:t>ربع 3</a:t>
            </a:r>
          </a:p>
          <a:p>
            <a:pPr algn="r" rtl="1"/>
            <a:r>
              <a:rPr lang="fa-IR" sz="2000" dirty="0" smtClean="0"/>
              <a:t>ربع 4</a:t>
            </a:r>
            <a:endParaRPr lang="en-US" sz="2000" dirty="0"/>
          </a:p>
        </p:txBody>
      </p:sp>
      <p:sp>
        <p:nvSpPr>
          <p:cNvPr id="5" name="Rectangle 4"/>
          <p:cNvSpPr/>
          <p:nvPr/>
        </p:nvSpPr>
        <p:spPr>
          <a:xfrm>
            <a:off x="587829" y="2905327"/>
            <a:ext cx="3239587" cy="2308324"/>
          </a:xfrm>
          <a:prstGeom prst="rect">
            <a:avLst/>
          </a:prstGeom>
        </p:spPr>
        <p:txBody>
          <a:bodyPr wrap="square">
            <a:spAutoFit/>
          </a:bodyPr>
          <a:lstStyle/>
          <a:p>
            <a:pPr algn="r" rtl="1"/>
            <a:r>
              <a:rPr lang="fa-IR" dirty="0"/>
              <a:t>فقط مجلات دسترسی آزاد را نمایش دهید</a:t>
            </a:r>
          </a:p>
          <a:p>
            <a:pPr algn="r" rtl="1"/>
            <a:r>
              <a:rPr lang="fa-IR" dirty="0"/>
              <a:t>برای بازه زمانی 4 ساله حساب می </a:t>
            </a:r>
            <a:r>
              <a:rPr lang="fa-IR" dirty="0" smtClean="0"/>
              <a:t>شود</a:t>
            </a:r>
            <a:endParaRPr lang="en-US" dirty="0" smtClean="0"/>
          </a:p>
          <a:p>
            <a:pPr algn="r" rtl="1"/>
            <a:endParaRPr lang="fa-IR" dirty="0"/>
          </a:p>
          <a:p>
            <a:pPr algn="r" rtl="1"/>
            <a:r>
              <a:rPr lang="fa-IR" dirty="0"/>
              <a:t>هیچ حداقلی انتخاب نشده </a:t>
            </a:r>
            <a:r>
              <a:rPr lang="fa-IR" dirty="0" smtClean="0"/>
              <a:t>است</a:t>
            </a:r>
            <a:endParaRPr lang="en-US" dirty="0" smtClean="0"/>
          </a:p>
          <a:p>
            <a:pPr algn="r" rtl="1"/>
            <a:endParaRPr lang="fa-IR" dirty="0"/>
          </a:p>
          <a:p>
            <a:pPr algn="r" rtl="1"/>
            <a:r>
              <a:rPr lang="fa-IR" dirty="0"/>
              <a:t>شماره را برای حداقل نقل قول وارد </a:t>
            </a:r>
            <a:r>
              <a:rPr lang="fa-IR" dirty="0" smtClean="0"/>
              <a:t>کنید</a:t>
            </a:r>
            <a:endParaRPr lang="en-US" dirty="0" smtClean="0"/>
          </a:p>
          <a:p>
            <a:pPr algn="r" rtl="1"/>
            <a:endParaRPr lang="fa-IR" dirty="0"/>
          </a:p>
          <a:p>
            <a:pPr algn="r" rtl="1"/>
            <a:r>
              <a:rPr lang="fa-IR" dirty="0"/>
              <a:t>شماره را برای حداقل اسناد وارد کنید</a:t>
            </a:r>
            <a:endParaRPr lang="en-US" dirty="0"/>
          </a:p>
        </p:txBody>
      </p:sp>
    </p:spTree>
    <p:extLst>
      <p:ext uri="{BB962C8B-B14F-4D97-AF65-F5344CB8AC3E}">
        <p14:creationId xmlns:p14="http://schemas.microsoft.com/office/powerpoint/2010/main" val="20248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90865" y="1803027"/>
            <a:ext cx="2928324" cy="291846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3324290" y="1860703"/>
            <a:ext cx="4391025" cy="28860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8016657" y="1928422"/>
            <a:ext cx="3369502" cy="2600325"/>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613775" y="1"/>
            <a:ext cx="10797435" cy="1878904"/>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cstate="print"/>
          <a:srcRect/>
          <a:stretch>
            <a:fillRect/>
          </a:stretch>
        </p:blipFill>
        <p:spPr bwMode="auto">
          <a:xfrm>
            <a:off x="156902" y="4833937"/>
            <a:ext cx="11001375" cy="2024063"/>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r" rtl="1">
              <a:buNone/>
            </a:pPr>
            <a:r>
              <a:rPr lang="fa-IR" dirty="0">
                <a:solidFill>
                  <a:srgbClr val="000000"/>
                </a:solidFill>
                <a:latin typeface="iransans"/>
                <a:cs typeface="B Lotus" panose="00000400000000000000" pitchFamily="2" charset="-78"/>
              </a:rPr>
              <a:t>در سمت چپ در فیلترهای این جست و جو، به محدود کننده هایی از </a:t>
            </a:r>
            <a:r>
              <a:rPr lang="fa-IR" dirty="0" smtClean="0">
                <a:solidFill>
                  <a:srgbClr val="000000"/>
                </a:solidFill>
                <a:latin typeface="iransans"/>
                <a:cs typeface="B Lotus" panose="00000400000000000000" pitchFamily="2" charset="-78"/>
              </a:rPr>
              <a:t>قبیل</a:t>
            </a:r>
            <a:endParaRPr lang="en-US" dirty="0" smtClean="0">
              <a:solidFill>
                <a:srgbClr val="000000"/>
              </a:solidFill>
              <a:latin typeface="iransans"/>
              <a:cs typeface="B Lotus" panose="00000400000000000000" pitchFamily="2" charset="-78"/>
            </a:endParaRPr>
          </a:p>
          <a:p>
            <a:pPr marL="0" indent="0" algn="r" rtl="1">
              <a:buNone/>
            </a:pPr>
            <a:r>
              <a:rPr lang="fa-IR" dirty="0" smtClean="0">
                <a:solidFill>
                  <a:srgbClr val="000000"/>
                </a:solidFill>
                <a:latin typeface="iransans"/>
                <a:cs typeface="B Lotus" panose="00000400000000000000" pitchFamily="2" charset="-78"/>
              </a:rPr>
              <a:t> </a:t>
            </a:r>
            <a:r>
              <a:rPr lang="fa-IR" dirty="0">
                <a:solidFill>
                  <a:srgbClr val="000000"/>
                </a:solidFill>
                <a:latin typeface="iransans"/>
                <a:cs typeface="B Lotus" panose="00000400000000000000" pitchFamily="2" charset="-78"/>
              </a:rPr>
              <a:t>نمایش ژورنال های دسترسی آزاد، حداقل تعداد استنادها، حداقل تعداد اسناد در هر موضوع، و بر اساس کوارتیل منبع دسترسی </a:t>
            </a:r>
            <a:r>
              <a:rPr lang="fa-IR" dirty="0" smtClean="0">
                <a:solidFill>
                  <a:srgbClr val="000000"/>
                </a:solidFill>
                <a:latin typeface="iransans"/>
                <a:cs typeface="B Lotus" panose="00000400000000000000" pitchFamily="2" charset="-78"/>
              </a:rPr>
              <a:t>دارید</a:t>
            </a:r>
            <a:r>
              <a:rPr lang="fa-IR" dirty="0"/>
              <a:t/>
            </a:r>
            <a:br>
              <a:rPr lang="fa-IR" dirty="0"/>
            </a:br>
            <a:r>
              <a:rPr lang="fa-IR" dirty="0">
                <a:solidFill>
                  <a:srgbClr val="000000"/>
                </a:solidFill>
                <a:latin typeface="iransans"/>
              </a:rPr>
              <a:t> </a:t>
            </a:r>
            <a:r>
              <a:rPr lang="fa-IR" dirty="0"/>
              <a:t/>
            </a:r>
            <a:br>
              <a:rPr lang="fa-IR" dirty="0"/>
            </a:br>
            <a:r>
              <a:rPr lang="fa-IR" sz="3200" b="1" dirty="0">
                <a:solidFill>
                  <a:srgbClr val="0070C0"/>
                </a:solidFill>
                <a:latin typeface="iransans"/>
                <a:cs typeface="B Lotus" panose="00000400000000000000" pitchFamily="2" charset="-78"/>
              </a:rPr>
              <a:t>شاخص </a:t>
            </a:r>
            <a:r>
              <a:rPr lang="en-US" sz="3200" b="1" dirty="0">
                <a:solidFill>
                  <a:srgbClr val="0070C0"/>
                </a:solidFill>
                <a:latin typeface="iransans"/>
              </a:rPr>
              <a:t>Q</a:t>
            </a:r>
            <a:r>
              <a:rPr lang="en-US" sz="3200" dirty="0">
                <a:solidFill>
                  <a:srgbClr val="0070C0"/>
                </a:solidFill>
                <a:latin typeface="iransans"/>
                <a:cs typeface="B Lotus" panose="00000400000000000000" pitchFamily="2" charset="-78"/>
              </a:rPr>
              <a:t>:</a:t>
            </a:r>
            <a:r>
              <a:rPr lang="en-US" dirty="0">
                <a:solidFill>
                  <a:srgbClr val="000000"/>
                </a:solidFill>
                <a:latin typeface="iransans"/>
              </a:rPr>
              <a:t> </a:t>
            </a:r>
            <a:r>
              <a:rPr lang="fa-IR" dirty="0">
                <a:solidFill>
                  <a:srgbClr val="000000"/>
                </a:solidFill>
                <a:latin typeface="iransans"/>
                <a:cs typeface="B Lotus" panose="00000400000000000000" pitchFamily="2" charset="-78"/>
              </a:rPr>
              <a:t>یا کوارتیل های ژورنال ها به چهار </a:t>
            </a:r>
            <a:r>
              <a:rPr lang="en-US" dirty="0">
                <a:solidFill>
                  <a:srgbClr val="000000"/>
                </a:solidFill>
                <a:latin typeface="iransans"/>
              </a:rPr>
              <a:t>Q</a:t>
            </a:r>
            <a:r>
              <a:rPr lang="en-US" dirty="0">
                <a:solidFill>
                  <a:srgbClr val="000000"/>
                </a:solidFill>
                <a:latin typeface="iransans"/>
                <a:cs typeface="B Lotus" panose="00000400000000000000" pitchFamily="2" charset="-78"/>
              </a:rPr>
              <a:t> </a:t>
            </a:r>
            <a:r>
              <a:rPr lang="fa-IR" dirty="0">
                <a:solidFill>
                  <a:srgbClr val="000000"/>
                </a:solidFill>
                <a:latin typeface="iransans"/>
                <a:cs typeface="B Lotus" panose="00000400000000000000" pitchFamily="2" charset="-78"/>
              </a:rPr>
              <a:t>از شماره یک تا چهار تقسیم می شوند که هرچه پایین تر باشد، ژورنال رتبه بهتری دارد</a:t>
            </a:r>
            <a:r>
              <a:rPr lang="fa-IR" dirty="0" smtClean="0">
                <a:solidFill>
                  <a:srgbClr val="000000"/>
                </a:solidFill>
                <a:latin typeface="iransans"/>
                <a:cs typeface="B Lotus" panose="00000400000000000000" pitchFamily="2" charset="-78"/>
              </a:rPr>
              <a:t>.</a:t>
            </a:r>
            <a:endParaRPr lang="en-US" dirty="0" smtClean="0">
              <a:solidFill>
                <a:srgbClr val="000000"/>
              </a:solidFill>
              <a:latin typeface="iransans"/>
              <a:cs typeface="B Lotus" panose="00000400000000000000" pitchFamily="2" charset="-78"/>
            </a:endParaRPr>
          </a:p>
          <a:p>
            <a:pPr marL="0" indent="0" algn="r" rtl="1">
              <a:buNone/>
            </a:pPr>
            <a:r>
              <a:rPr lang="fa-IR" dirty="0"/>
              <a:t/>
            </a:r>
            <a:br>
              <a:rPr lang="fa-IR" dirty="0"/>
            </a:br>
            <a:r>
              <a:rPr lang="fa-IR" dirty="0">
                <a:solidFill>
                  <a:srgbClr val="000000"/>
                </a:solidFill>
                <a:latin typeface="iransans"/>
                <a:cs typeface="B Lotus" panose="00000400000000000000" pitchFamily="2" charset="-78"/>
              </a:rPr>
              <a:t>آخرین فیلتر نیز نوع منبع است. اسکوپوس ژورنال ها، کتاب های دنباله دار، مقالات کنفرانسی و نشریات موضوعی را در خود گنجانده است.</a:t>
            </a:r>
            <a:endParaRPr lang="en-US" dirty="0"/>
          </a:p>
        </p:txBody>
      </p:sp>
    </p:spTree>
    <p:extLst>
      <p:ext uri="{BB962C8B-B14F-4D97-AF65-F5344CB8AC3E}">
        <p14:creationId xmlns:p14="http://schemas.microsoft.com/office/powerpoint/2010/main" val="911882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0446"/>
            <a:ext cx="10515600" cy="5876517"/>
          </a:xfrm>
        </p:spPr>
        <p:txBody>
          <a:bodyPr>
            <a:normAutofit fontScale="92500" lnSpcReduction="10000"/>
          </a:bodyPr>
          <a:lstStyle/>
          <a:p>
            <a:pPr marL="0" indent="0" algn="r" rtl="1">
              <a:buNone/>
            </a:pPr>
            <a:r>
              <a:rPr lang="fa-IR" dirty="0" smtClean="0"/>
              <a:t>در صفحه </a:t>
            </a:r>
            <a:r>
              <a:rPr lang="fa-IR" dirty="0"/>
              <a:t>نتایج را می توان بر اساس عنوان، </a:t>
            </a:r>
            <a:r>
              <a:rPr lang="en-US" dirty="0"/>
              <a:t>Cite Score، </a:t>
            </a:r>
            <a:r>
              <a:rPr lang="fa-IR" dirty="0"/>
              <a:t>جایگاه درصدی، تعدادسایتیشن ها، تعداد اسناد، دفعات استناد به آن، </a:t>
            </a:r>
            <a:r>
              <a:rPr lang="en-US" dirty="0"/>
              <a:t>SNIP، SJR </a:t>
            </a:r>
            <a:r>
              <a:rPr lang="fa-IR" dirty="0"/>
              <a:t>و ناشر مرتب کرد.(برای سه مورد آخر، باید پیکان کنار ردیف را انتخاب کنید).</a:t>
            </a:r>
          </a:p>
          <a:p>
            <a:pPr marL="0" indent="0" algn="r" rtl="1">
              <a:buNone/>
            </a:pPr>
            <a:r>
              <a:rPr lang="fa-IR" dirty="0"/>
              <a:t> </a:t>
            </a:r>
          </a:p>
          <a:p>
            <a:pPr marL="0" indent="0" algn="r" rtl="1">
              <a:buNone/>
            </a:pPr>
            <a:r>
              <a:rPr lang="en-US" dirty="0"/>
              <a:t>Cite </a:t>
            </a:r>
            <a:r>
              <a:rPr lang="en-US" dirty="0" smtClean="0"/>
              <a:t>Score </a:t>
            </a:r>
            <a:r>
              <a:rPr lang="fa-IR" dirty="0"/>
              <a:t>نحوه رتبه بندی در اسکوپوس، بر اساس معیار سایت اسکور می باشد که در سال ۲۰۱۶ توسط الزویر، و به عنوان جایگزین ایمپکت فاکتور</a:t>
            </a:r>
            <a:r>
              <a:rPr lang="en-US" dirty="0"/>
              <a:t>JCR </a:t>
            </a:r>
            <a:r>
              <a:rPr lang="fa-IR" dirty="0"/>
              <a:t>معرفی شد. محاسبه معیار استفاده شده توسط الزویر، بر اساس داده های اسکوپوس است، در حالی که ایمپکت فاکتور از داده های </a:t>
            </a:r>
            <a:r>
              <a:rPr lang="en-US" dirty="0"/>
              <a:t>Web of Science </a:t>
            </a:r>
            <a:r>
              <a:rPr lang="fa-IR" dirty="0"/>
              <a:t>بهره می گیرد. همچنین سایت اسکور بازه ای سه ساله را به جای دو ساله در نظر می گیرد. البته باید ذکر کرد که معیارهای </a:t>
            </a:r>
            <a:r>
              <a:rPr lang="en-US" dirty="0"/>
              <a:t>SJR </a:t>
            </a:r>
            <a:r>
              <a:rPr lang="fa-IR" dirty="0"/>
              <a:t>و </a:t>
            </a:r>
            <a:r>
              <a:rPr lang="en-US" dirty="0"/>
              <a:t>SNIP </a:t>
            </a:r>
            <a:r>
              <a:rPr lang="fa-IR" dirty="0"/>
              <a:t>نیز قابل مشاهده هستند.</a:t>
            </a:r>
          </a:p>
          <a:p>
            <a:pPr marL="0" indent="0" algn="r" rtl="1">
              <a:buNone/>
            </a:pPr>
            <a:r>
              <a:rPr lang="en-US" dirty="0" smtClean="0"/>
              <a:t>SNIP</a:t>
            </a:r>
            <a:r>
              <a:rPr lang="fa-IR" dirty="0" smtClean="0"/>
              <a:t>این </a:t>
            </a:r>
            <a:r>
              <a:rPr lang="fa-IR" dirty="0"/>
              <a:t>شاخص میزان استناد را با وزن دادن به استناد بر اساس کل استنادات دریافتی یک حوزه موضوعی می سنجد. بنابراین تاثیر یک استناد، می تواند در یک حوزه موضوعی نسبت به یک حوزه موضوعی دیگر ارزش بیشتری داشته باشد.</a:t>
            </a:r>
          </a:p>
          <a:p>
            <a:pPr marL="0" indent="0" algn="r" rtl="1">
              <a:buNone/>
            </a:pPr>
            <a:r>
              <a:rPr lang="en-US" dirty="0" smtClean="0"/>
              <a:t>SJR </a:t>
            </a:r>
            <a:r>
              <a:rPr lang="fa-IR" dirty="0"/>
              <a:t>این شاخص تنها به تعداد استنادات یک مجله اکتفا نمی کند و کلیه استنادات را دارای یک وزن مساوی در نظر نمی گیرد، بلکه حوزه موضوعی، کیفیت، پرستیژ و شهرت مجله استناد کننده می تواند تاثیر مستقیم بر ارزش استناد داشته باشد.</a:t>
            </a:r>
          </a:p>
          <a:p>
            <a:pPr marL="0" indent="0" algn="r" rtl="1">
              <a:buNone/>
            </a:pPr>
            <a:r>
              <a:rPr lang="fa-IR" dirty="0"/>
              <a:t>با کلیک بر روی عنوان مورد نظرمانند تصویر پایین وارد صفحه جزئیات منبع می شویم .</a:t>
            </a:r>
            <a:endParaRPr lang="en-US" dirty="0"/>
          </a:p>
        </p:txBody>
      </p:sp>
    </p:spTree>
    <p:extLst>
      <p:ext uri="{BB962C8B-B14F-4D97-AF65-F5344CB8AC3E}">
        <p14:creationId xmlns:p14="http://schemas.microsoft.com/office/powerpoint/2010/main" val="4050552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3436167"/>
          </a:xfrm>
        </p:spPr>
        <p:txBody>
          <a:bodyPr>
            <a:noAutofit/>
          </a:bodyPr>
          <a:lstStyle/>
          <a:p>
            <a:pPr marL="228600" lvl="0" indent="-228600" algn="r" rtl="1">
              <a:spcBef>
                <a:spcPts val="1000"/>
              </a:spcBef>
            </a:pPr>
            <a:r>
              <a:rPr lang="fa-IR" sz="2000" dirty="0">
                <a:solidFill>
                  <a:prstClr val="black"/>
                </a:solidFill>
                <a:latin typeface="Calibri"/>
                <a:ea typeface="+mn-ea"/>
                <a:cs typeface="Arial" panose="020B0604020202020204" pitchFamily="34" charset="0"/>
              </a:rPr>
              <a:t>با کلیک بر </a:t>
            </a:r>
            <a:r>
              <a:rPr lang="en-US" sz="2000" b="1" dirty="0">
                <a:solidFill>
                  <a:prstClr val="black"/>
                </a:solidFill>
                <a:latin typeface="Calibri"/>
                <a:ea typeface="+mn-ea"/>
                <a:cs typeface="+mn-cs"/>
              </a:rPr>
              <a:t>Cite Score rand &amp; trend</a:t>
            </a:r>
            <a:r>
              <a:rPr lang="en-US" sz="2000" dirty="0">
                <a:solidFill>
                  <a:prstClr val="black"/>
                </a:solidFill>
                <a:latin typeface="Calibri"/>
                <a:ea typeface="+mn-ea"/>
                <a:cs typeface="+mn-cs"/>
              </a:rPr>
              <a:t> </a:t>
            </a:r>
            <a:r>
              <a:rPr lang="fa-IR" sz="2000" dirty="0">
                <a:solidFill>
                  <a:prstClr val="black"/>
                </a:solidFill>
                <a:latin typeface="Calibri"/>
                <a:ea typeface="+mn-ea"/>
                <a:cs typeface="Arial" panose="020B0604020202020204" pitchFamily="34" charset="0"/>
              </a:rPr>
              <a:t>به صفحه ای مانند تصویر پایین هدایت می شوید، که رتبه سایت اسکور و نمودار روند را نشان می دهد. در اینجا می توانید رتبه نمره سایت اسکور موضوع را در دسته کلی آن ببینید</a:t>
            </a:r>
            <a:r>
              <a:rPr lang="fa-IR" sz="2000" dirty="0" smtClean="0">
                <a:solidFill>
                  <a:prstClr val="black"/>
                </a:solidFill>
                <a:latin typeface="Calibri"/>
                <a:ea typeface="+mn-ea"/>
                <a:cs typeface="Arial" panose="020B0604020202020204" pitchFamily="34" charset="0"/>
              </a:rPr>
              <a:t>.</a:t>
            </a:r>
            <a:r>
              <a:rPr lang="en-US" sz="2000" dirty="0" smtClean="0">
                <a:solidFill>
                  <a:prstClr val="black"/>
                </a:solidFill>
                <a:latin typeface="Calibri"/>
                <a:ea typeface="+mn-ea"/>
                <a:cs typeface="Arial" panose="020B0604020202020204" pitchFamily="34" charset="0"/>
              </a:rPr>
              <a:t/>
            </a:r>
            <a:br>
              <a:rPr lang="en-US" sz="2000" dirty="0" smtClean="0">
                <a:solidFill>
                  <a:prstClr val="black"/>
                </a:solidFill>
                <a:latin typeface="Calibri"/>
                <a:ea typeface="+mn-ea"/>
                <a:cs typeface="Arial" panose="020B0604020202020204" pitchFamily="34" charset="0"/>
              </a:rPr>
            </a:br>
            <a:r>
              <a:rPr lang="fa-IR" sz="2000" dirty="0">
                <a:solidFill>
                  <a:prstClr val="black"/>
                </a:solidFill>
                <a:latin typeface="Calibri"/>
                <a:ea typeface="+mn-ea"/>
                <a:cs typeface="Arial" panose="020B0604020202020204" pitchFamily="34" charset="0"/>
              </a:rPr>
              <a:t/>
            </a:r>
            <a:br>
              <a:rPr lang="fa-IR" sz="2000" dirty="0">
                <a:solidFill>
                  <a:prstClr val="black"/>
                </a:solidFill>
                <a:latin typeface="Calibri"/>
                <a:ea typeface="+mn-ea"/>
                <a:cs typeface="Arial" panose="020B0604020202020204" pitchFamily="34" charset="0"/>
              </a:rPr>
            </a:br>
            <a:r>
              <a:rPr lang="fa-IR" sz="2000" dirty="0">
                <a:solidFill>
                  <a:prstClr val="black"/>
                </a:solidFill>
                <a:latin typeface="Calibri"/>
                <a:ea typeface="+mn-ea"/>
                <a:cs typeface="Arial" panose="020B0604020202020204" pitchFamily="34" charset="0"/>
              </a:rPr>
              <a:t>با کلیک بر روی </a:t>
            </a:r>
            <a:r>
              <a:rPr lang="en-US" sz="2000" b="1" dirty="0">
                <a:solidFill>
                  <a:prstClr val="black"/>
                </a:solidFill>
                <a:latin typeface="Calibri"/>
                <a:ea typeface="+mn-ea"/>
                <a:cs typeface="+mn-cs"/>
              </a:rPr>
              <a:t>Scopus content coverage</a:t>
            </a:r>
            <a:r>
              <a:rPr lang="en-US" sz="2000" dirty="0">
                <a:solidFill>
                  <a:prstClr val="black"/>
                </a:solidFill>
                <a:latin typeface="Calibri"/>
                <a:ea typeface="+mn-ea"/>
                <a:cs typeface="+mn-cs"/>
              </a:rPr>
              <a:t> </a:t>
            </a:r>
            <a:r>
              <a:rPr lang="fa-IR" sz="2000" dirty="0">
                <a:solidFill>
                  <a:prstClr val="black"/>
                </a:solidFill>
                <a:latin typeface="Calibri"/>
                <a:ea typeface="+mn-ea"/>
                <a:cs typeface="Arial" panose="020B0604020202020204" pitchFamily="34" charset="0"/>
              </a:rPr>
              <a:t>به صفحه ای مانند تصویر پایین هدایت می شوید که این بخش، مشاهده سال و تعداد اسناد منتشره آن، و یک بازنمایی از استنادها را ممکن می سازد</a:t>
            </a:r>
            <a:r>
              <a:rPr lang="fa-IR" sz="2000" dirty="0" smtClean="0">
                <a:solidFill>
                  <a:prstClr val="black"/>
                </a:solidFill>
                <a:latin typeface="Calibri"/>
                <a:ea typeface="+mn-ea"/>
                <a:cs typeface="Arial" panose="020B0604020202020204" pitchFamily="34" charset="0"/>
              </a:rPr>
              <a:t>.</a:t>
            </a:r>
            <a:r>
              <a:rPr lang="en-US" sz="2000" dirty="0" smtClean="0">
                <a:solidFill>
                  <a:prstClr val="black"/>
                </a:solidFill>
                <a:latin typeface="Calibri"/>
                <a:ea typeface="+mn-ea"/>
                <a:cs typeface="Arial" panose="020B0604020202020204" pitchFamily="34" charset="0"/>
              </a:rPr>
              <a:t/>
            </a:r>
            <a:br>
              <a:rPr lang="en-US" sz="2000" dirty="0" smtClean="0">
                <a:solidFill>
                  <a:prstClr val="black"/>
                </a:solidFill>
                <a:latin typeface="Calibri"/>
                <a:ea typeface="+mn-ea"/>
                <a:cs typeface="Arial" panose="020B0604020202020204" pitchFamily="34" charset="0"/>
              </a:rPr>
            </a:br>
            <a:r>
              <a:rPr lang="en-US" sz="2000" dirty="0">
                <a:solidFill>
                  <a:prstClr val="black"/>
                </a:solidFill>
                <a:latin typeface="Calibri"/>
                <a:ea typeface="+mn-ea"/>
                <a:cs typeface="Arial" panose="020B0604020202020204" pitchFamily="34" charset="0"/>
              </a:rPr>
              <a:t/>
            </a:r>
            <a:br>
              <a:rPr lang="en-US" sz="2000" dirty="0">
                <a:solidFill>
                  <a:prstClr val="black"/>
                </a:solidFill>
                <a:latin typeface="Calibri"/>
                <a:ea typeface="+mn-ea"/>
                <a:cs typeface="Arial" panose="020B0604020202020204" pitchFamily="34" charset="0"/>
              </a:rPr>
            </a:br>
            <a:r>
              <a:rPr lang="en-US" sz="2000" dirty="0">
                <a:solidFill>
                  <a:prstClr val="black"/>
                </a:solidFill>
                <a:latin typeface="Calibri"/>
                <a:ea typeface="+mn-ea"/>
                <a:cs typeface="Arial" panose="020B0604020202020204" pitchFamily="34" charset="0"/>
              </a:rPr>
              <a:t>Cite </a:t>
            </a:r>
            <a:r>
              <a:rPr lang="en-US" sz="2000" dirty="0" smtClean="0">
                <a:solidFill>
                  <a:prstClr val="black"/>
                </a:solidFill>
                <a:latin typeface="Calibri"/>
                <a:ea typeface="+mn-ea"/>
                <a:cs typeface="Arial" panose="020B0604020202020204" pitchFamily="34" charset="0"/>
              </a:rPr>
              <a:t>Score </a:t>
            </a:r>
            <a:r>
              <a:rPr lang="fa-IR" sz="2000" dirty="0">
                <a:solidFill>
                  <a:prstClr val="black"/>
                </a:solidFill>
                <a:latin typeface="Calibri"/>
                <a:ea typeface="+mn-ea"/>
                <a:cs typeface="Arial" panose="020B0604020202020204" pitchFamily="34" charset="0"/>
              </a:rPr>
              <a:t>نحوه رتبه بندی در اسکوپوس، بر اساس معیار سایت اسکور می باشد که در سال ۲۰۱۶ توسط الزویر، و به عنوان جایگزین ایمپکت فاکتور</a:t>
            </a:r>
            <a:r>
              <a:rPr lang="en-US" sz="2000" dirty="0">
                <a:solidFill>
                  <a:prstClr val="black"/>
                </a:solidFill>
                <a:latin typeface="Calibri"/>
                <a:ea typeface="+mn-ea"/>
                <a:cs typeface="Arial" panose="020B0604020202020204" pitchFamily="34" charset="0"/>
              </a:rPr>
              <a:t>JCR </a:t>
            </a:r>
            <a:r>
              <a:rPr lang="fa-IR" sz="2000" dirty="0">
                <a:solidFill>
                  <a:prstClr val="black"/>
                </a:solidFill>
                <a:latin typeface="Calibri"/>
                <a:ea typeface="+mn-ea"/>
                <a:cs typeface="Arial" panose="020B0604020202020204" pitchFamily="34" charset="0"/>
              </a:rPr>
              <a:t>معرفی شد. محاسبه معیار استفاده شده توسط الزویر، بر اساس داده های اسکوپوس است، در حالی که ایمپکت فاکتور از داده های </a:t>
            </a:r>
            <a:r>
              <a:rPr lang="en-US" sz="2000" dirty="0">
                <a:solidFill>
                  <a:prstClr val="black"/>
                </a:solidFill>
                <a:latin typeface="Calibri"/>
                <a:ea typeface="+mn-ea"/>
                <a:cs typeface="Arial" panose="020B0604020202020204" pitchFamily="34" charset="0"/>
              </a:rPr>
              <a:t>Web of Science </a:t>
            </a:r>
            <a:r>
              <a:rPr lang="fa-IR" sz="2000" dirty="0">
                <a:solidFill>
                  <a:prstClr val="black"/>
                </a:solidFill>
                <a:latin typeface="Calibri"/>
                <a:ea typeface="+mn-ea"/>
                <a:cs typeface="Arial" panose="020B0604020202020204" pitchFamily="34" charset="0"/>
              </a:rPr>
              <a:t>بهره می گیرد. همچنین سایت اسکور بازه ای سه ساله را به جای دو ساله در نظر می گیرد. البته باید ذکر کرد که معیارهای </a:t>
            </a:r>
            <a:r>
              <a:rPr lang="en-US" sz="2000" dirty="0">
                <a:solidFill>
                  <a:prstClr val="black"/>
                </a:solidFill>
                <a:latin typeface="Calibri"/>
                <a:ea typeface="+mn-ea"/>
                <a:cs typeface="Arial" panose="020B0604020202020204" pitchFamily="34" charset="0"/>
              </a:rPr>
              <a:t>SJR </a:t>
            </a:r>
            <a:r>
              <a:rPr lang="fa-IR" sz="2000" dirty="0">
                <a:solidFill>
                  <a:prstClr val="black"/>
                </a:solidFill>
                <a:latin typeface="Calibri"/>
                <a:ea typeface="+mn-ea"/>
                <a:cs typeface="Arial" panose="020B0604020202020204" pitchFamily="34" charset="0"/>
              </a:rPr>
              <a:t>و </a:t>
            </a:r>
            <a:r>
              <a:rPr lang="en-US" sz="2000" dirty="0">
                <a:solidFill>
                  <a:prstClr val="black"/>
                </a:solidFill>
                <a:latin typeface="Calibri"/>
                <a:ea typeface="+mn-ea"/>
                <a:cs typeface="Arial" panose="020B0604020202020204" pitchFamily="34" charset="0"/>
              </a:rPr>
              <a:t>SNIP </a:t>
            </a:r>
            <a:r>
              <a:rPr lang="fa-IR" sz="2000" dirty="0">
                <a:solidFill>
                  <a:prstClr val="black"/>
                </a:solidFill>
                <a:latin typeface="Calibri"/>
                <a:ea typeface="+mn-ea"/>
                <a:cs typeface="Arial" panose="020B0604020202020204" pitchFamily="34" charset="0"/>
              </a:rPr>
              <a:t>نیز قابل مشاهده هستند.</a:t>
            </a:r>
            <a:br>
              <a:rPr lang="fa-IR" sz="2000" dirty="0">
                <a:solidFill>
                  <a:prstClr val="black"/>
                </a:solidFill>
                <a:latin typeface="Calibri"/>
                <a:ea typeface="+mn-ea"/>
                <a:cs typeface="Arial" panose="020B0604020202020204" pitchFamily="34" charset="0"/>
              </a:rPr>
            </a:br>
            <a:endParaRPr lang="en-US" sz="2000" dirty="0"/>
          </a:p>
        </p:txBody>
      </p:sp>
      <p:pic>
        <p:nvPicPr>
          <p:cNvPr id="4" name="Content Placeholder 3"/>
          <p:cNvPicPr>
            <a:picLocks noGrp="1" noChangeAspect="1"/>
          </p:cNvPicPr>
          <p:nvPr>
            <p:ph idx="1"/>
          </p:nvPr>
        </p:nvPicPr>
        <p:blipFill>
          <a:blip r:embed="rId2"/>
          <a:stretch>
            <a:fillRect/>
          </a:stretch>
        </p:blipFill>
        <p:spPr>
          <a:xfrm>
            <a:off x="1626636" y="3801292"/>
            <a:ext cx="8442339" cy="2780620"/>
          </a:xfrm>
          <a:prstGeom prst="rect">
            <a:avLst/>
          </a:prstGeom>
        </p:spPr>
      </p:pic>
    </p:spTree>
    <p:extLst>
      <p:ext uri="{BB962C8B-B14F-4D97-AF65-F5344CB8AC3E}">
        <p14:creationId xmlns:p14="http://schemas.microsoft.com/office/powerpoint/2010/main" val="478849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90664" y="1943191"/>
            <a:ext cx="5726810" cy="4351338"/>
          </a:xfrm>
          <a:prstGeom prst="rect">
            <a:avLst/>
          </a:prstGeom>
        </p:spPr>
      </p:pic>
      <p:sp>
        <p:nvSpPr>
          <p:cNvPr id="5" name="Rectangle 4"/>
          <p:cNvSpPr/>
          <p:nvPr/>
        </p:nvSpPr>
        <p:spPr>
          <a:xfrm>
            <a:off x="5747656" y="2274838"/>
            <a:ext cx="5606144" cy="2308324"/>
          </a:xfrm>
          <a:prstGeom prst="rect">
            <a:avLst/>
          </a:prstGeom>
        </p:spPr>
        <p:txBody>
          <a:bodyPr wrap="square">
            <a:spAutoFit/>
          </a:bodyPr>
          <a:lstStyle/>
          <a:p>
            <a:pPr algn="r" rtl="1"/>
            <a:r>
              <a:rPr lang="fa-IR" dirty="0"/>
              <a:t/>
            </a:r>
            <a:br>
              <a:rPr lang="fa-IR" dirty="0"/>
            </a:br>
            <a:r>
              <a:rPr lang="fa-IR" dirty="0"/>
              <a:t>با استفاده از لینک </a:t>
            </a:r>
            <a:r>
              <a:rPr lang="en-US" b="1" dirty="0"/>
              <a:t>Compare Sources</a:t>
            </a:r>
            <a:r>
              <a:rPr lang="en-US" dirty="0"/>
              <a:t>  </a:t>
            </a:r>
            <a:r>
              <a:rPr lang="fa-IR" dirty="0"/>
              <a:t>می توانید مجلات مختلف را با یکدیگر مقایسه نمائید. و از نظر شاخص های مختلف آن ها را مورد ارزیابی قرار دهید. این بخش برای انتخاب مجلات، جهت اشتراک یک موسسه به عنوان مثال دانشگاه، می تواند بسیار مفید باشد؛ و یا این که می توانید مجله مورد نظر خود را با مجلات هسته رشته موضوعی مربوطه با استفاده از شاخص ها مقایسه و ارزیابی نمائید، همچنین می توانید مجله ای را جهت چاپ مقاله انتخاب و ارزیابی کنید.</a:t>
            </a:r>
            <a:endParaRPr lang="en-US" dirty="0"/>
          </a:p>
        </p:txBody>
      </p:sp>
      <p:sp>
        <p:nvSpPr>
          <p:cNvPr id="6" name="Up Arrow 5"/>
          <p:cNvSpPr/>
          <p:nvPr/>
        </p:nvSpPr>
        <p:spPr>
          <a:xfrm>
            <a:off x="5094515" y="3317965"/>
            <a:ext cx="484632" cy="53557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868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lgn="r" rtl="1">
              <a:buNone/>
            </a:pPr>
            <a:r>
              <a:rPr lang="fa-IR" dirty="0"/>
              <a:t>در این صفحه نتایج را می توان بر اساس عنوان، </a:t>
            </a:r>
            <a:r>
              <a:rPr lang="en-US" dirty="0"/>
              <a:t>Cite Score، </a:t>
            </a:r>
            <a:r>
              <a:rPr lang="fa-IR" dirty="0"/>
              <a:t>جایگاه درصدی، تعدادسایتیشن ها، تعداد اسناد، دفعات استناد به آن، </a:t>
            </a:r>
            <a:r>
              <a:rPr lang="en-US" dirty="0"/>
              <a:t>SNIP، SJR </a:t>
            </a:r>
            <a:r>
              <a:rPr lang="fa-IR" dirty="0"/>
              <a:t>و ناشر مرتب کرد.(برای سه مورد آخر، باید پیکان کنار ردیف را انتخاب کنید).</a:t>
            </a:r>
          </a:p>
          <a:p>
            <a:pPr marL="0" indent="0" algn="r" rtl="1">
              <a:buNone/>
            </a:pPr>
            <a:r>
              <a:rPr lang="fa-IR" dirty="0"/>
              <a:t> </a:t>
            </a:r>
          </a:p>
          <a:p>
            <a:pPr marL="0" indent="0" algn="r" rtl="1">
              <a:buNone/>
            </a:pPr>
            <a:r>
              <a:rPr lang="en-US" dirty="0"/>
              <a:t>Cite Score: </a:t>
            </a:r>
            <a:r>
              <a:rPr lang="fa-IR" dirty="0"/>
              <a:t>نحوه رتبه بندی در اسکوپوس، بر اساس معیار سایت اسکور می باشد که در سال ۲۰۱۶ توسط الزویر، و به عنوان جایگزین ایمپکت فاکتور</a:t>
            </a:r>
            <a:r>
              <a:rPr lang="en-US" dirty="0"/>
              <a:t>JCR </a:t>
            </a:r>
            <a:r>
              <a:rPr lang="fa-IR" dirty="0"/>
              <a:t>معرفی شد. محاسبه معیار استفاده شده توسط الزویر، بر اساس داده های اسکوپوس است، در حالی که ایمپکت فاکتور از داده های </a:t>
            </a:r>
            <a:r>
              <a:rPr lang="en-US" dirty="0"/>
              <a:t>Web of Science </a:t>
            </a:r>
            <a:r>
              <a:rPr lang="fa-IR" dirty="0"/>
              <a:t>بهره می گیرد. همچنین سایت اسکور بازه ای سه ساله را به جای دو ساله در نظر می گیرد. البته باید ذکر کرد که معیارهای </a:t>
            </a:r>
            <a:r>
              <a:rPr lang="en-US" dirty="0"/>
              <a:t>SJR </a:t>
            </a:r>
            <a:r>
              <a:rPr lang="fa-IR" dirty="0"/>
              <a:t>و </a:t>
            </a:r>
            <a:r>
              <a:rPr lang="en-US" dirty="0"/>
              <a:t>SNIP </a:t>
            </a:r>
            <a:r>
              <a:rPr lang="fa-IR" dirty="0"/>
              <a:t>نیز قابل مشاهده هستند.</a:t>
            </a:r>
          </a:p>
          <a:p>
            <a:pPr marL="0" indent="0" algn="r" rtl="1">
              <a:buNone/>
            </a:pPr>
            <a:r>
              <a:rPr lang="en-US" dirty="0"/>
              <a:t>SNIP:</a:t>
            </a:r>
            <a:r>
              <a:rPr lang="fa-IR" dirty="0"/>
              <a:t>این شاخص میزان استناد را با وزن دادن به استناد بر اساس کل استنادات دریافتی یک حوزه موضوعی می سنجد. بنابراین تاثیر یک استناد، می تواند در یک حوزه موضوعی نسبت به یک حوزه موضوعی دیگر ارزش بیشتری داشته باشد.</a:t>
            </a:r>
          </a:p>
          <a:p>
            <a:pPr marL="0" indent="0" algn="r" rtl="1">
              <a:buNone/>
            </a:pPr>
            <a:r>
              <a:rPr lang="en-US" dirty="0"/>
              <a:t>SJR: </a:t>
            </a:r>
            <a:r>
              <a:rPr lang="fa-IR" dirty="0"/>
              <a:t>این شاخص تنها به تعداد استنادات یک مجله اکتفا نمی کند و کلیه استنادات را دارای یک وزن مساوی در نظر نمی گیرد، بلکه حوزه موضوعی، کیفیت، پرستیژ و شهرت مجله استناد کننده می تواند تاثیر مستقیم بر ارزش استناد داشته باشد.</a:t>
            </a:r>
          </a:p>
          <a:p>
            <a:pPr marL="0" indent="0" algn="r" rtl="1">
              <a:buNone/>
            </a:pPr>
            <a:r>
              <a:rPr lang="fa-IR" dirty="0"/>
              <a:t>با کلیک بر روی عنوان مورد نظرمانند تصویر پایین وارد صفحه جزئیات منبع می شویم .</a:t>
            </a:r>
            <a:endParaRPr lang="en-US" dirty="0"/>
          </a:p>
        </p:txBody>
      </p:sp>
    </p:spTree>
    <p:extLst>
      <p:ext uri="{BB962C8B-B14F-4D97-AF65-F5344CB8AC3E}">
        <p14:creationId xmlns:p14="http://schemas.microsoft.com/office/powerpoint/2010/main" val="3466184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2400" dirty="0"/>
              <a:t>در این صفحه نتایج را می توان بر اساس عنوان، </a:t>
            </a:r>
            <a:r>
              <a:rPr lang="en-US" sz="2400" dirty="0"/>
              <a:t>Cite Score، </a:t>
            </a:r>
            <a:r>
              <a:rPr lang="fa-IR" sz="2400" dirty="0"/>
              <a:t>جایگاه درصدی، تعدادسایتیشن ها، تعداد اسناد، دفعات استناد به آن، </a:t>
            </a:r>
            <a:r>
              <a:rPr lang="en-US" sz="2400" dirty="0"/>
              <a:t>SNIP، SJR </a:t>
            </a:r>
            <a:r>
              <a:rPr lang="fa-IR" sz="2400" dirty="0"/>
              <a:t>و ناشر مرتب </a:t>
            </a:r>
            <a:r>
              <a:rPr lang="fa-IR" sz="2400" dirty="0" smtClean="0"/>
              <a:t>کرد</a:t>
            </a:r>
            <a:r>
              <a:rPr lang="fa-IR" sz="2400" dirty="0"/>
              <a:t/>
            </a:r>
            <a:br>
              <a:rPr lang="fa-IR" sz="2400" dirty="0"/>
            </a:br>
            <a:endParaRPr lang="en-US" sz="2400" dirty="0"/>
          </a:p>
        </p:txBody>
      </p:sp>
      <p:pic>
        <p:nvPicPr>
          <p:cNvPr id="4" name="Content Placeholder 3"/>
          <p:cNvPicPr>
            <a:picLocks noGrp="1" noChangeAspect="1"/>
          </p:cNvPicPr>
          <p:nvPr>
            <p:ph idx="1"/>
          </p:nvPr>
        </p:nvPicPr>
        <p:blipFill>
          <a:blip r:embed="rId2"/>
          <a:stretch>
            <a:fillRect/>
          </a:stretch>
        </p:blipFill>
        <p:spPr>
          <a:xfrm>
            <a:off x="838200" y="1825625"/>
            <a:ext cx="10515599" cy="4351338"/>
          </a:xfrm>
          <a:prstGeom prst="rect">
            <a:avLst/>
          </a:prstGeom>
        </p:spPr>
      </p:pic>
    </p:spTree>
    <p:extLst>
      <p:ext uri="{BB962C8B-B14F-4D97-AF65-F5344CB8AC3E}">
        <p14:creationId xmlns:p14="http://schemas.microsoft.com/office/powerpoint/2010/main" val="2000349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690688"/>
            <a:ext cx="5838825" cy="3781425"/>
          </a:xfrm>
          <a:prstGeom prst="rect">
            <a:avLst/>
          </a:prstGeom>
        </p:spPr>
      </p:pic>
      <p:sp>
        <p:nvSpPr>
          <p:cNvPr id="5" name="Rectangle 4"/>
          <p:cNvSpPr/>
          <p:nvPr/>
        </p:nvSpPr>
        <p:spPr>
          <a:xfrm>
            <a:off x="5603966" y="365125"/>
            <a:ext cx="6588034" cy="5940088"/>
          </a:xfrm>
          <a:prstGeom prst="rect">
            <a:avLst/>
          </a:prstGeom>
        </p:spPr>
        <p:txBody>
          <a:bodyPr wrap="square">
            <a:spAutoFit/>
          </a:bodyPr>
          <a:lstStyle/>
          <a:p>
            <a:pPr marL="685800" algn="just" rtl="1" fontAlgn="base">
              <a:buFont typeface="+mj-lt"/>
              <a:buAutoNum type="arabicPeriod"/>
            </a:pPr>
            <a:r>
              <a:rPr lang="fa-IR" sz="2000" dirty="0">
                <a:solidFill>
                  <a:srgbClr val="000000"/>
                </a:solidFill>
                <a:latin typeface="iransans"/>
                <a:cs typeface="B Lotus" panose="00000400000000000000" pitchFamily="2" charset="-78"/>
              </a:rPr>
              <a:t>در این قسمت، اطلاعاتی از قبیل عنوان منبع، و این که اسکوپوس اسناد را از چه سالی تحت پوشش قرار داده است، ناشر عنوان، </a:t>
            </a:r>
            <a:r>
              <a:rPr lang="en-US" sz="2000" dirty="0">
                <a:solidFill>
                  <a:srgbClr val="000000"/>
                </a:solidFill>
                <a:latin typeface="iransans"/>
              </a:rPr>
              <a:t>ISSN </a:t>
            </a:r>
            <a:r>
              <a:rPr lang="en-US" sz="2000" dirty="0">
                <a:solidFill>
                  <a:srgbClr val="000000"/>
                </a:solidFill>
                <a:latin typeface="iransans"/>
                <a:cs typeface="B Lotus" panose="00000400000000000000" pitchFamily="2" charset="-78"/>
              </a:rPr>
              <a:t> </a:t>
            </a:r>
            <a:r>
              <a:rPr lang="fa-IR" sz="2000" dirty="0">
                <a:solidFill>
                  <a:srgbClr val="000000"/>
                </a:solidFill>
                <a:latin typeface="iransans"/>
                <a:cs typeface="B Lotus" panose="00000400000000000000" pitchFamily="2" charset="-78"/>
              </a:rPr>
              <a:t>و حوزه موضوع چه می باشد، را در اختیار کاربر قرار می دهد.</a:t>
            </a:r>
            <a:endParaRPr lang="fa-IR" sz="2000" dirty="0">
              <a:solidFill>
                <a:srgbClr val="000000"/>
              </a:solidFill>
              <a:latin typeface="iransans"/>
            </a:endParaRPr>
          </a:p>
          <a:p>
            <a:pPr marL="685800" algn="just" rtl="1" fontAlgn="base">
              <a:buFont typeface="+mj-lt"/>
              <a:buAutoNum type="arabicPeriod"/>
            </a:pPr>
            <a:r>
              <a:rPr lang="fa-IR" sz="2000" dirty="0">
                <a:solidFill>
                  <a:srgbClr val="000000"/>
                </a:solidFill>
                <a:latin typeface="iransans"/>
                <a:cs typeface="B Lotus" panose="00000400000000000000" pitchFamily="2" charset="-78"/>
              </a:rPr>
              <a:t>در صورت استفاده از اکانت های دانشگاهی یا موسساتی که امکان دسترسی به مقالات را دارند، می توانید تمامی اسناد را مشاهده کنید.</a:t>
            </a:r>
            <a:endParaRPr lang="fa-IR" sz="2000" dirty="0">
              <a:solidFill>
                <a:srgbClr val="000000"/>
              </a:solidFill>
              <a:latin typeface="iransans"/>
            </a:endParaRPr>
          </a:p>
          <a:p>
            <a:pPr marL="685800" algn="just" rtl="1" fontAlgn="base">
              <a:buFont typeface="+mj-lt"/>
              <a:buAutoNum type="arabicPeriod"/>
            </a:pPr>
            <a:r>
              <a:rPr lang="fa-IR" sz="2000" dirty="0">
                <a:solidFill>
                  <a:srgbClr val="000000"/>
                </a:solidFill>
                <a:latin typeface="iransans"/>
                <a:cs typeface="B Lotus" panose="00000400000000000000" pitchFamily="2" charset="-78"/>
              </a:rPr>
              <a:t>برای سندی به خصوص، هشدار تعیین نمایید تا احتیاجی به مراجعه مداوم نداشته باشید.</a:t>
            </a:r>
            <a:endParaRPr lang="fa-IR" sz="2000" dirty="0">
              <a:solidFill>
                <a:srgbClr val="000000"/>
              </a:solidFill>
              <a:latin typeface="iransans"/>
            </a:endParaRPr>
          </a:p>
          <a:p>
            <a:pPr marL="685800" algn="just" rtl="1" fontAlgn="base">
              <a:buFont typeface="+mj-lt"/>
              <a:buAutoNum type="arabicPeriod"/>
            </a:pPr>
            <a:r>
              <a:rPr lang="fa-IR" sz="2000" dirty="0">
                <a:solidFill>
                  <a:srgbClr val="000000"/>
                </a:solidFill>
                <a:latin typeface="iransans"/>
                <a:cs typeface="B Lotus" panose="00000400000000000000" pitchFamily="2" charset="-78"/>
              </a:rPr>
              <a:t>مجددا در سمت راست، سایت اسکور، </a:t>
            </a:r>
            <a:r>
              <a:rPr lang="en-US" sz="2000" dirty="0">
                <a:solidFill>
                  <a:srgbClr val="000000"/>
                </a:solidFill>
                <a:latin typeface="iransans"/>
              </a:rPr>
              <a:t>SJR</a:t>
            </a:r>
            <a:r>
              <a:rPr lang="en-US" sz="2000" dirty="0">
                <a:solidFill>
                  <a:srgbClr val="000000"/>
                </a:solidFill>
                <a:latin typeface="iransans"/>
                <a:cs typeface="B Lotus" panose="00000400000000000000" pitchFamily="2" charset="-78"/>
              </a:rPr>
              <a:t> </a:t>
            </a:r>
            <a:r>
              <a:rPr lang="fa-IR" sz="2000" dirty="0">
                <a:solidFill>
                  <a:srgbClr val="000000"/>
                </a:solidFill>
                <a:latin typeface="iransans"/>
                <a:cs typeface="B Lotus" panose="00000400000000000000" pitchFamily="2" charset="-78"/>
              </a:rPr>
              <a:t>و</a:t>
            </a:r>
            <a:r>
              <a:rPr lang="en-US" sz="2000" dirty="0">
                <a:solidFill>
                  <a:srgbClr val="000000"/>
                </a:solidFill>
                <a:latin typeface="iransans"/>
              </a:rPr>
              <a:t>SNIP</a:t>
            </a:r>
            <a:r>
              <a:rPr lang="en-US" sz="2000" dirty="0">
                <a:solidFill>
                  <a:srgbClr val="000000"/>
                </a:solidFill>
                <a:latin typeface="iransans"/>
                <a:cs typeface="B Lotus" panose="00000400000000000000" pitchFamily="2" charset="-78"/>
              </a:rPr>
              <a:t> </a:t>
            </a:r>
            <a:r>
              <a:rPr lang="fa-IR" sz="2000" dirty="0">
                <a:solidFill>
                  <a:srgbClr val="000000"/>
                </a:solidFill>
                <a:latin typeface="iransans"/>
                <a:cs typeface="B Lotus" panose="00000400000000000000" pitchFamily="2" charset="-78"/>
              </a:rPr>
              <a:t>منبع را می توانید مشاهده کنید.</a:t>
            </a:r>
            <a:endParaRPr lang="fa-IR" sz="2000" dirty="0">
              <a:solidFill>
                <a:srgbClr val="000000"/>
              </a:solidFill>
              <a:latin typeface="iransans"/>
            </a:endParaRPr>
          </a:p>
          <a:p>
            <a:pPr marL="685800" algn="just" rtl="1" fontAlgn="base">
              <a:buFont typeface="+mj-lt"/>
              <a:buAutoNum type="arabicPeriod"/>
            </a:pPr>
            <a:r>
              <a:rPr lang="fa-IR" sz="2000" dirty="0">
                <a:solidFill>
                  <a:srgbClr val="000000"/>
                </a:solidFill>
                <a:latin typeface="iransans"/>
                <a:cs typeface="B Lotus" panose="00000400000000000000" pitchFamily="2" charset="-78"/>
              </a:rPr>
              <a:t>برای مثال جهت محاسبه این شاخص برای یک مجله در سال ۲۰۱۶ تعداد ارجاعاتی که مجله در سال ۲۰۱۶ کسب کرده است، محاسبه می شود. فقط ارجاعاتی در نظر گرفته می شوند که مربوط به مقالات چاپ شده در ۳ سال گذشته می شود. در مرحله بعد تعداد ارجاعات محاسبه شده بر تعداد مقالات تقسیم می شوند. در محاسبه این شاخص تمام انواع مقالات در نظر گرفته می شود.</a:t>
            </a:r>
            <a:endParaRPr lang="fa-IR" sz="2000" dirty="0">
              <a:solidFill>
                <a:srgbClr val="000000"/>
              </a:solidFill>
              <a:latin typeface="iransans"/>
            </a:endParaRPr>
          </a:p>
          <a:p>
            <a:pPr marL="685800" algn="just" rtl="1" fontAlgn="base">
              <a:buFont typeface="+mj-lt"/>
              <a:buAutoNum type="arabicPeriod"/>
            </a:pPr>
            <a:r>
              <a:rPr lang="fa-IR" sz="2000" dirty="0">
                <a:solidFill>
                  <a:srgbClr val="000000"/>
                </a:solidFill>
                <a:latin typeface="iransans"/>
                <a:cs typeface="B Lotus" panose="00000400000000000000" pitchFamily="2" charset="-78"/>
              </a:rPr>
              <a:t>با کلیک بر </a:t>
            </a:r>
            <a:r>
              <a:rPr lang="en-US" sz="2000" b="1" dirty="0">
                <a:solidFill>
                  <a:srgbClr val="000000"/>
                </a:solidFill>
                <a:latin typeface="iransans"/>
              </a:rPr>
              <a:t>Cite Score rand &amp; trend</a:t>
            </a:r>
            <a:r>
              <a:rPr lang="en-US" sz="2000" dirty="0">
                <a:solidFill>
                  <a:srgbClr val="000000"/>
                </a:solidFill>
                <a:latin typeface="iransans"/>
              </a:rPr>
              <a:t> </a:t>
            </a:r>
            <a:r>
              <a:rPr lang="fa-IR" sz="2000" dirty="0">
                <a:solidFill>
                  <a:srgbClr val="000000"/>
                </a:solidFill>
                <a:latin typeface="iransans"/>
                <a:cs typeface="B Lotus" panose="00000400000000000000" pitchFamily="2" charset="-78"/>
              </a:rPr>
              <a:t>به صفحه ای مانند تصویر پایین هدایت می شوید، که رتبه سایت اسکور و نمودار روند را نشان می دهد. در اینجا می توانید رتبه نمره سایت اسکور موضوع را در دسته کلی آن ببینید.</a:t>
            </a:r>
            <a:endParaRPr lang="fa-IR" sz="2000" b="0" i="0" dirty="0">
              <a:solidFill>
                <a:srgbClr val="000000"/>
              </a:solidFill>
              <a:effectLst/>
              <a:latin typeface="iransans"/>
            </a:endParaRPr>
          </a:p>
        </p:txBody>
      </p:sp>
    </p:spTree>
    <p:extLst>
      <p:ext uri="{BB962C8B-B14F-4D97-AF65-F5344CB8AC3E}">
        <p14:creationId xmlns:p14="http://schemas.microsoft.com/office/powerpoint/2010/main" val="3895369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Register</a:t>
            </a:r>
            <a:endParaRPr lang="en-US" dirty="0"/>
          </a:p>
        </p:txBody>
      </p:sp>
      <p:sp>
        <p:nvSpPr>
          <p:cNvPr id="3" name="Content Placeholder 2"/>
          <p:cNvSpPr>
            <a:spLocks noGrp="1"/>
          </p:cNvSpPr>
          <p:nvPr>
            <p:ph idx="1"/>
          </p:nvPr>
        </p:nvSpPr>
        <p:spPr/>
        <p:txBody>
          <a:bodyPr>
            <a:normAutofit fontScale="92500" lnSpcReduction="10000"/>
          </a:bodyPr>
          <a:lstStyle/>
          <a:p>
            <a:pPr marL="0" indent="0" algn="r" rtl="1">
              <a:buNone/>
            </a:pPr>
            <a:r>
              <a:rPr lang="fa-IR" dirty="0"/>
              <a:t>در محیط اسکوپوس برای استفاده از امکانات این مجموعه از قبیل ذخیره کردن اطلاعات جستجو شده و سیستم آگاهی </a:t>
            </a:r>
            <a:r>
              <a:rPr lang="fa-IR" dirty="0" smtClean="0"/>
              <a:t>رسانی</a:t>
            </a:r>
            <a:r>
              <a:rPr lang="en-US" dirty="0" smtClean="0"/>
              <a:t> (</a:t>
            </a:r>
            <a:r>
              <a:rPr lang="en-US" dirty="0"/>
              <a:t>Alert) </a:t>
            </a:r>
            <a:r>
              <a:rPr lang="fa-IR" dirty="0"/>
              <a:t>و ... باید در این پایگاه ثبت نام کنید. برای عضویت، در صفحه اصلی سایت اسکوپوس، گزینة </a:t>
            </a:r>
            <a:r>
              <a:rPr lang="en-US" dirty="0"/>
              <a:t>create account </a:t>
            </a:r>
            <a:r>
              <a:rPr lang="fa-IR" dirty="0"/>
              <a:t>را انتخاب </a:t>
            </a:r>
            <a:r>
              <a:rPr lang="fa-IR" dirty="0" smtClean="0"/>
              <a:t>و</a:t>
            </a:r>
            <a:r>
              <a:rPr lang="en-US" dirty="0" smtClean="0"/>
              <a:t> </a:t>
            </a:r>
            <a:r>
              <a:rPr lang="fa-IR" dirty="0" smtClean="0"/>
              <a:t>فرم </a:t>
            </a:r>
            <a:r>
              <a:rPr lang="fa-IR" dirty="0"/>
              <a:t>عضویت که شامل نام، نام خانوادگی، شناسه کاربری </a:t>
            </a:r>
            <a:r>
              <a:rPr lang="en-US" dirty="0" smtClean="0"/>
              <a:t>)</a:t>
            </a:r>
            <a:r>
              <a:rPr lang="fa-IR" dirty="0" smtClean="0"/>
              <a:t> </a:t>
            </a:r>
            <a:r>
              <a:rPr lang="fa-IR" dirty="0"/>
              <a:t>ایمیل </a:t>
            </a:r>
            <a:r>
              <a:rPr lang="fa-IR" dirty="0" smtClean="0"/>
              <a:t>شما</a:t>
            </a:r>
            <a:r>
              <a:rPr lang="en-US" dirty="0" smtClean="0"/>
              <a:t>(</a:t>
            </a:r>
            <a:r>
              <a:rPr lang="fa-IR" dirty="0" smtClean="0"/>
              <a:t> </a:t>
            </a:r>
            <a:r>
              <a:rPr lang="fa-IR" dirty="0"/>
              <a:t>و رمز عبور است را پر نمائید. در نهایت گزینه </a:t>
            </a:r>
            <a:r>
              <a:rPr lang="en-US" dirty="0"/>
              <a:t>register </a:t>
            </a:r>
            <a:r>
              <a:rPr lang="fa-IR" dirty="0"/>
              <a:t>را </a:t>
            </a:r>
            <a:r>
              <a:rPr lang="fa-IR" dirty="0" smtClean="0"/>
              <a:t>کلیک</a:t>
            </a:r>
            <a:r>
              <a:rPr lang="en-US" dirty="0" smtClean="0"/>
              <a:t> </a:t>
            </a:r>
            <a:r>
              <a:rPr lang="fa-IR" dirty="0" smtClean="0"/>
              <a:t>کنید</a:t>
            </a:r>
            <a:r>
              <a:rPr lang="fa-IR" dirty="0"/>
              <a:t>.</a:t>
            </a:r>
          </a:p>
          <a:p>
            <a:pPr marL="0" indent="0" algn="r" rtl="1">
              <a:buNone/>
            </a:pPr>
            <a:r>
              <a:rPr lang="fa-IR" dirty="0" smtClean="0"/>
              <a:t>در </a:t>
            </a:r>
            <a:r>
              <a:rPr lang="fa-IR" dirty="0"/>
              <a:t>مراجعات بعدی دیگر نیازی به ثبت نام مجدد نیست و با انتخاب گزینه </a:t>
            </a:r>
            <a:r>
              <a:rPr lang="en-US" dirty="0"/>
              <a:t>sign in </a:t>
            </a:r>
            <a:r>
              <a:rPr lang="fa-IR" dirty="0"/>
              <a:t>و وارد نمودن شناسة </a:t>
            </a:r>
            <a:r>
              <a:rPr lang="fa-IR" dirty="0" smtClean="0"/>
              <a:t>کاربری</a:t>
            </a:r>
            <a:r>
              <a:rPr lang="en-US" dirty="0" smtClean="0"/>
              <a:t>)</a:t>
            </a:r>
            <a:r>
              <a:rPr lang="fa-IR" dirty="0" smtClean="0"/>
              <a:t> </a:t>
            </a:r>
            <a:r>
              <a:rPr lang="fa-IR" dirty="0"/>
              <a:t>که </a:t>
            </a:r>
            <a:r>
              <a:rPr lang="fa-IR" dirty="0" smtClean="0"/>
              <a:t>همان</a:t>
            </a:r>
            <a:r>
              <a:rPr lang="en-US" dirty="0" smtClean="0"/>
              <a:t> </a:t>
            </a:r>
            <a:r>
              <a:rPr lang="fa-IR" dirty="0" smtClean="0"/>
              <a:t>ایمیل شماست</a:t>
            </a:r>
            <a:r>
              <a:rPr lang="en-US" dirty="0" smtClean="0"/>
              <a:t>(</a:t>
            </a:r>
            <a:r>
              <a:rPr lang="fa-IR" dirty="0" smtClean="0"/>
              <a:t> </a:t>
            </a:r>
            <a:r>
              <a:rPr lang="fa-IR" dirty="0"/>
              <a:t>و رمز عبور خود، می توانید از امکانات این سایت بهره مند شوید. بعد از </a:t>
            </a:r>
            <a:r>
              <a:rPr lang="en-US" dirty="0"/>
              <a:t>sign in </a:t>
            </a:r>
            <a:r>
              <a:rPr lang="fa-IR" dirty="0"/>
              <a:t>شدن نام شما بر اساس فرمی که </a:t>
            </a:r>
            <a:r>
              <a:rPr lang="fa-IR" dirty="0" smtClean="0"/>
              <a:t>پر</a:t>
            </a:r>
            <a:r>
              <a:rPr lang="en-US" dirty="0" smtClean="0"/>
              <a:t> </a:t>
            </a:r>
            <a:r>
              <a:rPr lang="fa-IR" dirty="0" smtClean="0"/>
              <a:t>کرده </a:t>
            </a:r>
            <a:r>
              <a:rPr lang="fa-IR" dirty="0"/>
              <a:t>اید در بالای صفحه اسکوپوس ظاهر می </a:t>
            </a:r>
            <a:r>
              <a:rPr lang="fa-IR" dirty="0" smtClean="0"/>
              <a:t>شود</a:t>
            </a:r>
            <a:endParaRPr lang="en-US" dirty="0" smtClean="0">
              <a:solidFill>
                <a:srgbClr val="FF0000"/>
              </a:solidFill>
            </a:endParaRPr>
          </a:p>
          <a:p>
            <a:pPr marL="0" indent="0" algn="r" rtl="1">
              <a:buNone/>
            </a:pPr>
            <a:r>
              <a:rPr lang="fa-IR" dirty="0">
                <a:solidFill>
                  <a:srgbClr val="FF0000"/>
                </a:solidFill>
              </a:rPr>
              <a:t>چنانچه قبلاً در پایگاه </a:t>
            </a:r>
            <a:r>
              <a:rPr lang="en-US" dirty="0">
                <a:solidFill>
                  <a:srgbClr val="FF0000"/>
                </a:solidFill>
              </a:rPr>
              <a:t>Science Direct </a:t>
            </a:r>
            <a:r>
              <a:rPr lang="fa-IR" dirty="0">
                <a:solidFill>
                  <a:srgbClr val="FF0000"/>
                </a:solidFill>
              </a:rPr>
              <a:t>ثبت نام کرده اید با همان نام کاربری و رمز عبور میتوانید در اسکوپوس نیز </a:t>
            </a:r>
            <a:r>
              <a:rPr lang="fa-IR" dirty="0" smtClean="0">
                <a:solidFill>
                  <a:srgbClr val="FF0000"/>
                </a:solidFill>
              </a:rPr>
              <a:t>وارد</a:t>
            </a:r>
            <a:r>
              <a:rPr lang="en-US" dirty="0" smtClean="0">
                <a:solidFill>
                  <a:srgbClr val="FF0000"/>
                </a:solidFill>
              </a:rPr>
              <a:t> </a:t>
            </a:r>
            <a:r>
              <a:rPr lang="fa-IR" dirty="0" smtClean="0">
                <a:solidFill>
                  <a:srgbClr val="FF0000"/>
                </a:solidFill>
              </a:rPr>
              <a:t>شوید</a:t>
            </a:r>
            <a:r>
              <a:rPr lang="fa-IR" dirty="0">
                <a:solidFill>
                  <a:srgbClr val="FF0000"/>
                </a:solidFill>
              </a:rPr>
              <a:t>. </a:t>
            </a:r>
            <a:r>
              <a:rPr lang="en-US" dirty="0" smtClean="0">
                <a:solidFill>
                  <a:srgbClr val="FF0000"/>
                </a:solidFill>
              </a:rPr>
              <a:t>)</a:t>
            </a:r>
            <a:r>
              <a:rPr lang="fa-IR" dirty="0" smtClean="0">
                <a:solidFill>
                  <a:srgbClr val="FF0000"/>
                </a:solidFill>
              </a:rPr>
              <a:t> </a:t>
            </a:r>
            <a:r>
              <a:rPr lang="fa-IR" dirty="0">
                <a:solidFill>
                  <a:srgbClr val="FF0000"/>
                </a:solidFill>
              </a:rPr>
              <a:t>ساینس دایرکت و اسکوپوس زیر نظر موسسه الزویر تهیه شده </a:t>
            </a:r>
            <a:r>
              <a:rPr lang="fa-IR" dirty="0" smtClean="0">
                <a:solidFill>
                  <a:srgbClr val="FF0000"/>
                </a:solidFill>
              </a:rPr>
              <a:t>اند</a:t>
            </a:r>
            <a:r>
              <a:rPr lang="en-US" dirty="0" smtClean="0">
                <a:solidFill>
                  <a:srgbClr val="FF0000"/>
                </a:solidFill>
              </a:rPr>
              <a:t>(</a:t>
            </a:r>
            <a:r>
              <a:rPr lang="fa-IR"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264093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5189538" y="2674711"/>
            <a:ext cx="6588034" cy="2990850"/>
          </a:xfrm>
          <a:prstGeom prst="rect">
            <a:avLst/>
          </a:prstGeom>
        </p:spPr>
      </p:pic>
      <p:sp>
        <p:nvSpPr>
          <p:cNvPr id="2" name="Title 1"/>
          <p:cNvSpPr>
            <a:spLocks noGrp="1"/>
          </p:cNvSpPr>
          <p:nvPr>
            <p:ph type="title"/>
          </p:nvPr>
        </p:nvSpPr>
        <p:spPr/>
        <p:txBody>
          <a:bodyPr/>
          <a:lstStyle/>
          <a:p>
            <a:pPr algn="ctr"/>
            <a:r>
              <a:rPr lang="en-US" b="1" dirty="0" smtClean="0"/>
              <a:t>Register</a:t>
            </a:r>
            <a:endParaRPr lang="en-US" dirty="0"/>
          </a:p>
        </p:txBody>
      </p:sp>
      <p:pic>
        <p:nvPicPr>
          <p:cNvPr id="4" name="Content Placeholder 3"/>
          <p:cNvPicPr>
            <a:picLocks noGrp="1" noChangeAspect="1"/>
          </p:cNvPicPr>
          <p:nvPr>
            <p:ph idx="1"/>
          </p:nvPr>
        </p:nvPicPr>
        <p:blipFill>
          <a:blip r:embed="rId3" cstate="print"/>
          <a:stretch>
            <a:fillRect/>
          </a:stretch>
        </p:blipFill>
        <p:spPr>
          <a:xfrm>
            <a:off x="838200" y="1812563"/>
            <a:ext cx="4351338" cy="4351338"/>
          </a:xfrm>
          <a:prstGeom prst="rect">
            <a:avLst/>
          </a:prstGeom>
        </p:spPr>
      </p:pic>
      <p:sp>
        <p:nvSpPr>
          <p:cNvPr id="6" name="Down Arrow 5"/>
          <p:cNvSpPr/>
          <p:nvPr/>
        </p:nvSpPr>
        <p:spPr>
          <a:xfrm>
            <a:off x="10254343" y="2886891"/>
            <a:ext cx="489855" cy="483326"/>
          </a:xfrm>
          <a:prstGeom prst="down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a:ln/>
              <a:solidFill>
                <a:schemeClr val="accent4"/>
              </a:solidFill>
            </a:endParaRPr>
          </a:p>
        </p:txBody>
      </p:sp>
    </p:spTree>
    <p:extLst>
      <p:ext uri="{BB962C8B-B14F-4D97-AF65-F5344CB8AC3E}">
        <p14:creationId xmlns:p14="http://schemas.microsoft.com/office/powerpoint/2010/main" val="3753342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ناشرین که در اسکوپوس نمایه شده اند </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592888" y="1921034"/>
            <a:ext cx="6363222" cy="493696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*سری کنفرانس ها در این نمودار نمایش داده نمی شود</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30090" y="2309654"/>
            <a:ext cx="3131820" cy="338328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a:t>ﭘﻮﺷﺶ ﻣﻮﺿﻮﻋﺎت در </a:t>
            </a:r>
            <a:r>
              <a:rPr lang="en-US" b="1" dirty="0"/>
              <a:t>SCOPUS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826717" y="1825625"/>
            <a:ext cx="10659649" cy="4351338"/>
          </a:xfrm>
          <a:prstGeom prst="rect">
            <a:avLst/>
          </a:prstGeom>
          <a:noFill/>
          <a:ln w="9525">
            <a:noFill/>
            <a:miter lim="800000"/>
            <a:headEnd/>
            <a:tailEnd/>
          </a:ln>
          <a:effectLst/>
        </p:spPr>
      </p:pic>
      <p:sp>
        <p:nvSpPr>
          <p:cNvPr id="4" name="Rectangle 3"/>
          <p:cNvSpPr/>
          <p:nvPr/>
        </p:nvSpPr>
        <p:spPr>
          <a:xfrm>
            <a:off x="889348" y="5924191"/>
            <a:ext cx="10434181" cy="369332"/>
          </a:xfrm>
          <a:prstGeom prst="rect">
            <a:avLst/>
          </a:prstGeom>
        </p:spPr>
        <p:txBody>
          <a:bodyPr wrap="square">
            <a:spAutoFit/>
          </a:bodyPr>
          <a:lstStyle/>
          <a:p>
            <a:pPr algn="r" rtl="1"/>
            <a:r>
              <a:rPr lang="fa-IR" dirty="0" smtClean="0"/>
              <a:t>پوشش موضوعی اسکوپوس شامل چهار حیطه اصلی </a:t>
            </a:r>
            <a:r>
              <a:rPr lang="fa-IR" smtClean="0"/>
              <a:t>علوم سلامت</a:t>
            </a:r>
            <a:r>
              <a:rPr lang="fa-IR" dirty="0" smtClean="0"/>
              <a:t>، علوم زیستی، علوم اجتماعی و علوم طبیعی می باشد</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515649" y="1825625"/>
            <a:ext cx="9156525" cy="435133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1902</Words>
  <Application>Microsoft Office PowerPoint</Application>
  <PresentationFormat>Widescreen</PresentationFormat>
  <Paragraphs>168</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B Lotus</vt:lpstr>
      <vt:lpstr>Calibri</vt:lpstr>
      <vt:lpstr>Calibri Light</vt:lpstr>
      <vt:lpstr>iransans</vt:lpstr>
      <vt:lpstr>Times New Roman</vt:lpstr>
      <vt:lpstr>Office Theme</vt:lpstr>
      <vt:lpstr>PowerPoint Presentation</vt:lpstr>
      <vt:lpstr>Scopus معرفی:  </vt:lpstr>
      <vt:lpstr>PowerPoint Presentation</vt:lpstr>
      <vt:lpstr>Register</vt:lpstr>
      <vt:lpstr>Register</vt:lpstr>
      <vt:lpstr>ناشرین که در اسکوپوس نمایه شده اند </vt:lpstr>
      <vt:lpstr>*سری کنفرانس ها در این نمودار نمایش داده نمی شود</vt:lpstr>
      <vt:lpstr>ﭘﻮﺷﺶ ﻣﻮﺿﻮﻋﺎت در SCOPUS</vt:lpstr>
      <vt:lpstr>PowerPoint Presentation</vt:lpstr>
      <vt:lpstr>انواع جستجو در اسکوپوس</vt:lpstr>
      <vt:lpstr>برای مرتب کردن نتایج می‌توان از آیتم‌های زیر استفاده کرد: </vt:lpstr>
      <vt:lpstr>جزئیات منبع </vt:lpstr>
      <vt:lpstr>سایت اسکور، SJR و SNIP</vt:lpstr>
      <vt:lpstr>سایت اسکور، SJR و SNIP</vt:lpstr>
      <vt:lpstr>جستجو بر اساس مولف</vt:lpstr>
      <vt:lpstr>Author Search </vt:lpstr>
      <vt:lpstr>Author Search </vt:lpstr>
      <vt:lpstr>Search for an author profile </vt:lpstr>
      <vt:lpstr>Looking for free journal rankings and metrics?</vt:lpstr>
      <vt:lpstr>PowerPoint Presentation</vt:lpstr>
      <vt:lpstr>اکانت دانشگاهی</vt:lpstr>
      <vt:lpstr>ﻣﺤﺘﻮای اﻃﻼﻋﺎت در اﺳﮑﺎﭘﻮس ﺷﺎﻣﻞ ﻣﻮارد زﯾﺮ اﺳﺖ:</vt:lpstr>
      <vt:lpstr>Content coverage</vt:lpstr>
      <vt:lpstr>Titles on Scopus </vt:lpstr>
      <vt:lpstr>شاخص Q (Quartile) در ارزیابی مقالات </vt:lpstr>
      <vt:lpstr>روش محاسبه Q درپایگاه اسکوپوس</vt:lpstr>
      <vt:lpstr>شاخص SJR </vt:lpstr>
      <vt:lpstr>شاخص SJR</vt:lpstr>
      <vt:lpstr>Sources search</vt:lpstr>
      <vt:lpstr>PowerPoint Presentation</vt:lpstr>
      <vt:lpstr>PowerPoint Presentation</vt:lpstr>
      <vt:lpstr>با کلیک بر Cite Score rand &amp; trend به صفحه ای مانند تصویر پایین هدایت می شوید، که رتبه سایت اسکور و نمودار روند را نشان می دهد. در اینجا می توانید رتبه نمره سایت اسکور موضوع را در دسته کلی آن ببینید.  با کلیک بر روی Scopus content coverage به صفحه ای مانند تصویر پایین هدایت می شوید که این بخش، مشاهده سال و تعداد اسناد منتشره آن، و یک بازنمایی از استنادها را ممکن می سازد.  Cite Score نحوه رتبه بندی در اسکوپوس، بر اساس معیار سایت اسکور می باشد که در سال ۲۰۱۶ توسط الزویر، و به عنوان جایگزین ایمپکت فاکتورJCR معرفی شد. محاسبه معیار استفاده شده توسط الزویر، بر اساس داده های اسکوپوس است، در حالی که ایمپکت فاکتور از داده های Web of Science بهره می گیرد. همچنین سایت اسکور بازه ای سه ساله را به جای دو ساله در نظر می گیرد. البته باید ذکر کرد که معیارهای SJR و SNIP نیز قابل مشاهده هستند. </vt:lpstr>
      <vt:lpstr>PowerPoint Presentation</vt:lpstr>
      <vt:lpstr>PowerPoint Presentation</vt:lpstr>
      <vt:lpstr>در این صفحه نتایج را می توان بر اساس عنوان، Cite Score، جایگاه درصدی، تعدادسایتیشن ها، تعداد اسناد، دفعات استناد به آن، SNIP، SJR و ناشر مرتب کرد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dc:creator>
  <cp:lastModifiedBy>it</cp:lastModifiedBy>
  <cp:revision>39</cp:revision>
  <dcterms:created xsi:type="dcterms:W3CDTF">2023-12-11T07:44:01Z</dcterms:created>
  <dcterms:modified xsi:type="dcterms:W3CDTF">2023-12-30T06:13:10Z</dcterms:modified>
</cp:coreProperties>
</file>