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9"/>
  </p:notesMasterIdLst>
  <p:sldIdLst>
    <p:sldId id="256" r:id="rId2"/>
    <p:sldId id="259" r:id="rId3"/>
    <p:sldId id="273" r:id="rId4"/>
    <p:sldId id="274" r:id="rId5"/>
    <p:sldId id="304" r:id="rId6"/>
    <p:sldId id="275" r:id="rId7"/>
    <p:sldId id="305" r:id="rId8"/>
    <p:sldId id="306" r:id="rId9"/>
    <p:sldId id="307" r:id="rId10"/>
    <p:sldId id="295" r:id="rId11"/>
    <p:sldId id="296" r:id="rId12"/>
    <p:sldId id="297" r:id="rId13"/>
    <p:sldId id="276" r:id="rId14"/>
    <p:sldId id="262" r:id="rId15"/>
    <p:sldId id="263" r:id="rId16"/>
    <p:sldId id="298" r:id="rId17"/>
    <p:sldId id="299" r:id="rId18"/>
    <p:sldId id="300" r:id="rId19"/>
    <p:sldId id="301" r:id="rId20"/>
    <p:sldId id="302" r:id="rId21"/>
    <p:sldId id="303" r:id="rId22"/>
    <p:sldId id="280" r:id="rId23"/>
    <p:sldId id="281" r:id="rId24"/>
    <p:sldId id="282" r:id="rId25"/>
    <p:sldId id="283" r:id="rId26"/>
    <p:sldId id="284" r:id="rId27"/>
    <p:sldId id="285" r:id="rId28"/>
    <p:sldId id="286" r:id="rId29"/>
    <p:sldId id="287" r:id="rId30"/>
    <p:sldId id="308" r:id="rId31"/>
    <p:sldId id="288" r:id="rId32"/>
    <p:sldId id="289" r:id="rId33"/>
    <p:sldId id="290" r:id="rId34"/>
    <p:sldId id="291" r:id="rId35"/>
    <p:sldId id="292" r:id="rId36"/>
    <p:sldId id="293" r:id="rId37"/>
    <p:sldId id="294"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211" autoAdjust="0"/>
    <p:restoredTop sz="94654" autoAdjust="0"/>
  </p:normalViewPr>
  <p:slideViewPr>
    <p:cSldViewPr>
      <p:cViewPr varScale="1">
        <p:scale>
          <a:sx n="80" d="100"/>
          <a:sy n="80" d="100"/>
        </p:scale>
        <p:origin x="80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1157DA-5718-4B53-8E55-BC848C925F30}" type="datetimeFigureOut">
              <a:rPr lang="en-US" smtClean="0"/>
              <a:t>12/8/2023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8F761F-3E73-4942-A88A-AFEB41410997}" type="slidenum">
              <a:rPr lang="en-US" smtClean="0"/>
              <a:t>‹#›</a:t>
            </a:fld>
            <a:endParaRPr lang="en-US"/>
          </a:p>
        </p:txBody>
      </p:sp>
    </p:spTree>
    <p:extLst>
      <p:ext uri="{BB962C8B-B14F-4D97-AF65-F5344CB8AC3E}">
        <p14:creationId xmlns:p14="http://schemas.microsoft.com/office/powerpoint/2010/main" val="39349790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8F761F-3E73-4942-A88A-AFEB41410997}" type="slidenum">
              <a:rPr lang="en-US" smtClean="0"/>
              <a:t>7</a:t>
            </a:fld>
            <a:endParaRPr lang="en-US"/>
          </a:p>
        </p:txBody>
      </p:sp>
    </p:spTree>
    <p:extLst>
      <p:ext uri="{BB962C8B-B14F-4D97-AF65-F5344CB8AC3E}">
        <p14:creationId xmlns:p14="http://schemas.microsoft.com/office/powerpoint/2010/main" val="3818866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684CBDB0-10D8-4D32-B4F9-0F80DA888B53}" type="datetimeFigureOut">
              <a:rPr lang="en-US" smtClean="0"/>
              <a:pPr/>
              <a:t>12/8/2023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60DC78BC-3CED-48FD-BE1D-AABD6323263D}"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4CBDB0-10D8-4D32-B4F9-0F80DA888B53}" type="datetimeFigureOut">
              <a:rPr lang="en-US" smtClean="0"/>
              <a:pPr/>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DC78BC-3CED-48FD-BE1D-AABD6323263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84CBDB0-10D8-4D32-B4F9-0F80DA888B53}" type="datetimeFigureOut">
              <a:rPr lang="en-US" smtClean="0"/>
              <a:pPr/>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DC78BC-3CED-48FD-BE1D-AABD6323263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684CBDB0-10D8-4D32-B4F9-0F80DA888B53}" type="datetimeFigureOut">
              <a:rPr lang="en-US" smtClean="0"/>
              <a:pPr/>
              <a:t>12/8/2023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DC78BC-3CED-48FD-BE1D-AABD6323263D}"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84CBDB0-10D8-4D32-B4F9-0F80DA888B53}" type="datetimeFigureOut">
              <a:rPr lang="en-US" smtClean="0"/>
              <a:pPr/>
              <a:t>12/8/2023</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60DC78BC-3CED-48FD-BE1D-AABD6323263D}"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684CBDB0-10D8-4D32-B4F9-0F80DA888B53}" type="datetimeFigureOut">
              <a:rPr lang="en-US" smtClean="0"/>
              <a:pPr/>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DC78BC-3CED-48FD-BE1D-AABD6323263D}"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684CBDB0-10D8-4D32-B4F9-0F80DA888B53}" type="datetimeFigureOut">
              <a:rPr lang="en-US" smtClean="0"/>
              <a:pPr/>
              <a:t>12/8/2023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DC78BC-3CED-48FD-BE1D-AABD6323263D}"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84CBDB0-10D8-4D32-B4F9-0F80DA888B53}" type="datetimeFigureOut">
              <a:rPr lang="en-US" smtClean="0"/>
              <a:pPr/>
              <a:t>12/8/2023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DC78BC-3CED-48FD-BE1D-AABD6323263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4CBDB0-10D8-4D32-B4F9-0F80DA888B53}" type="datetimeFigureOut">
              <a:rPr lang="en-US" smtClean="0"/>
              <a:pPr/>
              <a:t>12/8/2023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DC78BC-3CED-48FD-BE1D-AABD6323263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4CBDB0-10D8-4D32-B4F9-0F80DA888B53}" type="datetimeFigureOut">
              <a:rPr lang="en-US" smtClean="0"/>
              <a:pPr/>
              <a:t>12/8/2023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DC78BC-3CED-48FD-BE1D-AABD6323263D}"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84CBDB0-10D8-4D32-B4F9-0F80DA888B53}" type="datetimeFigureOut">
              <a:rPr lang="en-US" smtClean="0"/>
              <a:pPr/>
              <a:t>12/8/2023</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60DC78BC-3CED-48FD-BE1D-AABD6323263D}"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684CBDB0-10D8-4D32-B4F9-0F80DA888B53}" type="datetimeFigureOut">
              <a:rPr lang="en-US" smtClean="0"/>
              <a:pPr/>
              <a:t>12/8/2023</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60DC78BC-3CED-48FD-BE1D-AABD6323263D}"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shb.nlm.nih.gov/#/record/ui?ui=D000072658" TargetMode="External"/><Relationship Id="rId2" Type="http://schemas.openxmlformats.org/officeDocument/2006/relationships/hyperlink" Target="https://meshb.nlm.nih.gov/#/record/ui?ui=D056989" TargetMode="External"/><Relationship Id="rId1" Type="http://schemas.openxmlformats.org/officeDocument/2006/relationships/slideLayout" Target="../slideLayouts/slideLayout2.xml"/><Relationship Id="rId6" Type="http://schemas.openxmlformats.org/officeDocument/2006/relationships/hyperlink" Target="https://meshb.nlm.nih.gov/#/record/ui?ui=D009203" TargetMode="External"/><Relationship Id="rId5" Type="http://schemas.openxmlformats.org/officeDocument/2006/relationships/hyperlink" Target="https://meshb.nlm.nih.gov/#/record/ui?ui=D000072657" TargetMode="External"/><Relationship Id="rId4" Type="http://schemas.openxmlformats.org/officeDocument/2006/relationships/hyperlink" Target="https://meshb.nlm.nih.gov/#/record/ui?ui=D056988"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www.ncbi.nlm.nih.gov/mesh/68001241"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shb.nlm.nih.gov/#/record/ui?ui=C548261" TargetMode="External"/><Relationship Id="rId2" Type="http://schemas.openxmlformats.org/officeDocument/2006/relationships/hyperlink" Target="https://meshb.nlm.nih.gov/#/record/ui?ui=C577904" TargetMode="External"/><Relationship Id="rId1" Type="http://schemas.openxmlformats.org/officeDocument/2006/relationships/slideLayout" Target="../slideLayouts/slideLayout2.xml"/><Relationship Id="rId6" Type="http://schemas.openxmlformats.org/officeDocument/2006/relationships/hyperlink" Target="https://meshb.nlm.nih.gov/#/record/ui?ui=D008071" TargetMode="External"/><Relationship Id="rId5" Type="http://schemas.openxmlformats.org/officeDocument/2006/relationships/hyperlink" Target="https://meshb.nlm.nih.gov/#/record/ui?ui=C480280" TargetMode="External"/><Relationship Id="rId4" Type="http://schemas.openxmlformats.org/officeDocument/2006/relationships/hyperlink" Target="https://meshb.nlm.nih.gov/#/record/ui?ui=C480281"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shb.nlm.nih.gov/#/record/ui?ui=D000001"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meshb.nlm.nih.gov/#/record/ui?ui=C518963" TargetMode="External"/><Relationship Id="rId2" Type="http://schemas.openxmlformats.org/officeDocument/2006/relationships/hyperlink" Target="https://meshb.nlm.nih.gov/#/record/ui?ui=C518964"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pPr marL="514350" indent="-514350">
              <a:buFont typeface="+mj-lt"/>
              <a:buAutoNum type="arabicPeriod"/>
            </a:pPr>
            <a:endParaRPr lang="en-US" dirty="0"/>
          </a:p>
        </p:txBody>
      </p:sp>
      <p:sp>
        <p:nvSpPr>
          <p:cNvPr id="2" name="Title 1"/>
          <p:cNvSpPr>
            <a:spLocks noGrp="1"/>
          </p:cNvSpPr>
          <p:nvPr>
            <p:ph type="ctrTitle"/>
          </p:nvPr>
        </p:nvSpPr>
        <p:spPr/>
        <p:txBody>
          <a:bodyPr/>
          <a:lstStyle/>
          <a:p>
            <a:r>
              <a:rPr lang="en-US" dirty="0" err="1" smtClean="0"/>
              <a:t>Pubmed</a:t>
            </a:r>
            <a:r>
              <a:rPr lang="en-US" dirty="0" smtClean="0"/>
              <a:t>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solidFill>
                  <a:schemeClr val="tx1"/>
                </a:solidFill>
              </a:rPr>
              <a:t>PubMed</a:t>
            </a:r>
            <a:r>
              <a:rPr lang="en-US" dirty="0" smtClean="0">
                <a:solidFill>
                  <a:schemeClr val="tx1"/>
                </a:solidFill>
              </a:rPr>
              <a:t> </a:t>
            </a:r>
            <a:r>
              <a:rPr lang="fa-IR" dirty="0" smtClean="0">
                <a:solidFill>
                  <a:schemeClr val="tx1"/>
                </a:solidFill>
              </a:rPr>
              <a:t>روش های جستجو در</a:t>
            </a:r>
            <a:endParaRPr lang="en-US" dirty="0">
              <a:solidFill>
                <a:schemeClr val="tx1"/>
              </a:solidFill>
            </a:endParaRPr>
          </a:p>
        </p:txBody>
      </p:sp>
      <p:sp>
        <p:nvSpPr>
          <p:cNvPr id="3" name="Content Placeholder 2"/>
          <p:cNvSpPr>
            <a:spLocks noGrp="1"/>
          </p:cNvSpPr>
          <p:nvPr>
            <p:ph sz="quarter" idx="1"/>
          </p:nvPr>
        </p:nvSpPr>
        <p:spPr/>
        <p:txBody>
          <a:bodyPr/>
          <a:lstStyle/>
          <a:p>
            <a:pPr algn="r" rtl="1"/>
            <a:r>
              <a:rPr lang="en-US" dirty="0" smtClean="0"/>
              <a:t>(Basic Search )</a:t>
            </a:r>
            <a:r>
              <a:rPr lang="fa-IR" dirty="0" smtClean="0"/>
              <a:t>جستجوی ساده</a:t>
            </a:r>
            <a:endParaRPr lang="en-US" dirty="0" smtClean="0"/>
          </a:p>
          <a:p>
            <a:pPr algn="r" rtl="1"/>
            <a:r>
              <a:rPr lang="en-US" dirty="0" smtClean="0"/>
              <a:t>(Advance Search) </a:t>
            </a:r>
            <a:r>
              <a:rPr lang="fa-IR" dirty="0" smtClean="0"/>
              <a:t>جستجوی پیشرفته </a:t>
            </a:r>
            <a:endParaRPr lang="en-US" dirty="0" smtClean="0"/>
          </a:p>
          <a:p>
            <a:pPr algn="r" rtl="1"/>
            <a:r>
              <a:rPr lang="fa-IR" dirty="0" smtClean="0"/>
              <a:t>جستجوی ساده و پیشرفته با استفاده از عملگرهای </a:t>
            </a:r>
            <a:r>
              <a:rPr lang="en-US" dirty="0" smtClean="0"/>
              <a:t>NOT, OR, AND </a:t>
            </a:r>
          </a:p>
          <a:p>
            <a:pPr algn="r" rtl="1"/>
            <a:r>
              <a:rPr lang="fa-IR" dirty="0" smtClean="0"/>
              <a:t>جستجوی کلیدواژه مورد نظر در عنوان، چکیده مقاله ، تاریخ انتشار و... </a:t>
            </a:r>
            <a:endParaRPr lang="en-US" dirty="0" smtClean="0"/>
          </a:p>
          <a:p>
            <a:pPr algn="r" rtl="1"/>
            <a:r>
              <a:rPr lang="fa-IR" dirty="0" smtClean="0"/>
              <a:t> جستجو بر اساس نام نویسنده </a:t>
            </a:r>
            <a:endParaRPr lang="en-US" dirty="0" smtClean="0"/>
          </a:p>
          <a:p>
            <a:pPr algn="r" rtl="1"/>
            <a:r>
              <a:rPr lang="fa-IR" dirty="0" smtClean="0"/>
              <a:t> جستجو بر اساس مش </a:t>
            </a:r>
            <a:r>
              <a:rPr lang="en-US" dirty="0" smtClean="0"/>
              <a:t>(Mesh )</a:t>
            </a:r>
          </a:p>
          <a:p>
            <a:pPr algn="r" rtl="1"/>
            <a:r>
              <a:rPr lang="fa-IR" dirty="0" smtClean="0"/>
              <a:t>جستجوی مجلات در پایگاه اطلاعاتی مجلات</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solidFill>
                  <a:schemeClr val="tx1"/>
                </a:solidFill>
              </a:rPr>
              <a:t>تعیین استراتژی جستجو</a:t>
            </a:r>
            <a:endParaRPr lang="en-US" dirty="0">
              <a:solidFill>
                <a:schemeClr val="tx1"/>
              </a:solidFill>
            </a:endParaRPr>
          </a:p>
        </p:txBody>
      </p:sp>
      <p:sp>
        <p:nvSpPr>
          <p:cNvPr id="3" name="Content Placeholder 2"/>
          <p:cNvSpPr>
            <a:spLocks noGrp="1"/>
          </p:cNvSpPr>
          <p:nvPr>
            <p:ph sz="quarter" idx="1"/>
          </p:nvPr>
        </p:nvSpPr>
        <p:spPr/>
        <p:txBody>
          <a:bodyPr/>
          <a:lstStyle/>
          <a:p>
            <a:pPr algn="r" rtl="1"/>
            <a:r>
              <a:rPr lang="fa-IR" dirty="0" smtClean="0"/>
              <a:t>قبل از شروع جستجو در مدلاین بایستی مفهوم یا مفاهیم مرتبط با موضوع مورد جستجو را تعیین نمایید. </a:t>
            </a:r>
          </a:p>
          <a:p>
            <a:pPr algn="r" rtl="1"/>
            <a:r>
              <a:rPr lang="fa-IR" dirty="0" smtClean="0"/>
              <a:t>سپس واژه های کلیدی تحقیق خود را برای جستجو مشخص کنید. </a:t>
            </a:r>
          </a:p>
          <a:p>
            <a:pPr algn="r" rtl="1"/>
            <a:r>
              <a:rPr lang="fa-IR" dirty="0" smtClean="0"/>
              <a:t> بعد با تایپ واژه های کلیدی جستجو را آغاز نمایید.</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جستجوی ساده</a:t>
            </a:r>
            <a:endParaRPr lang="en-US" dirty="0"/>
          </a:p>
        </p:txBody>
      </p:sp>
      <p:sp>
        <p:nvSpPr>
          <p:cNvPr id="3" name="Content Placeholder 2"/>
          <p:cNvSpPr>
            <a:spLocks noGrp="1"/>
          </p:cNvSpPr>
          <p:nvPr>
            <p:ph sz="quarter" idx="1"/>
          </p:nvPr>
        </p:nvSpPr>
        <p:spPr/>
        <p:txBody>
          <a:bodyPr/>
          <a:lstStyle/>
          <a:p>
            <a:pPr algn="r" rtl="1"/>
            <a:r>
              <a:rPr lang="fa-IR" dirty="0" smtClean="0"/>
              <a:t>ابتدا در باکس جستجو کلیدواژه مورد نظر را تایپ نمایید بعد از وارد کردن مفاهیم موضوع مورد جستجو، عنوان مقاله، نام نویسنده، نام مجله و...، از نشانه فیلد مناسب استفاده و جستجو را به همان مفهوم خاص محدود کنید.</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MeSH</a:t>
            </a:r>
            <a:endParaRPr lang="en-US" dirty="0"/>
          </a:p>
        </p:txBody>
      </p:sp>
      <p:sp>
        <p:nvSpPr>
          <p:cNvPr id="3" name="Content Placeholder 2"/>
          <p:cNvSpPr>
            <a:spLocks noGrp="1"/>
          </p:cNvSpPr>
          <p:nvPr>
            <p:ph sz="quarter" idx="1"/>
          </p:nvPr>
        </p:nvSpPr>
        <p:spPr/>
        <p:txBody>
          <a:bodyPr/>
          <a:lstStyle/>
          <a:p>
            <a:pPr algn="just" rtl="1"/>
            <a:r>
              <a:rPr lang="fa-IR" dirty="0" smtClean="0"/>
              <a:t>اصطلاحنامه سرفصل‌های موضوعی پزشکی (</a:t>
            </a:r>
            <a:r>
              <a:rPr lang="en-US" dirty="0" err="1" smtClean="0"/>
              <a:t>MeSH</a:t>
            </a:r>
            <a:r>
              <a:rPr lang="en-US" dirty="0" smtClean="0"/>
              <a:t>) </a:t>
            </a:r>
            <a:r>
              <a:rPr lang="fa-IR" dirty="0" smtClean="0"/>
              <a:t>یک واژگان کنترل شده و سازمان‌یافته سلسله مراتبی است که توسط کتابخانه ملی پزشکی تولید شده است. برای نمایه سازی، فهرست نویسی و جستجوی اطلاعات زیست پزشکی و مرتبط با سلامت استفاده می شود. </a:t>
            </a:r>
            <a:r>
              <a:rPr lang="en-US" dirty="0" err="1" smtClean="0"/>
              <a:t>MeSH</a:t>
            </a:r>
            <a:r>
              <a:rPr lang="en-US" dirty="0" smtClean="0"/>
              <a:t> </a:t>
            </a:r>
            <a:r>
              <a:rPr lang="fa-IR" dirty="0" smtClean="0"/>
              <a:t>شامل عناوین موضوعی است که در </a:t>
            </a:r>
            <a:r>
              <a:rPr lang="en-US" dirty="0" smtClean="0"/>
              <a:t>MEDLINE/</a:t>
            </a:r>
            <a:r>
              <a:rPr lang="en-US" dirty="0" err="1" smtClean="0"/>
              <a:t>PubMed</a:t>
            </a:r>
            <a:r>
              <a:rPr lang="en-US" dirty="0" smtClean="0"/>
              <a:t>، </a:t>
            </a:r>
            <a:r>
              <a:rPr lang="fa-IR" dirty="0" smtClean="0"/>
              <a:t>کاتالوگ </a:t>
            </a:r>
            <a:r>
              <a:rPr lang="en-US" dirty="0" smtClean="0"/>
              <a:t>NLM </a:t>
            </a:r>
            <a:r>
              <a:rPr lang="fa-IR" dirty="0" smtClean="0"/>
              <a:t>و سایر پایگاه های داده </a:t>
            </a:r>
            <a:r>
              <a:rPr lang="en-US" dirty="0" smtClean="0"/>
              <a:t>NLM </a:t>
            </a:r>
            <a:r>
              <a:rPr lang="fa-IR" dirty="0" smtClean="0"/>
              <a:t>ظاهر می شوند.</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en-US" dirty="0" err="1" smtClean="0"/>
              <a:t>PubMed</a:t>
            </a:r>
            <a:r>
              <a:rPr lang="en-US" dirty="0" smtClean="0"/>
              <a:t> Central (PMC)</a:t>
            </a:r>
            <a:br>
              <a:rPr lang="en-US" dirty="0" smtClean="0"/>
            </a:br>
            <a:endParaRPr lang="en-US" dirty="0"/>
          </a:p>
        </p:txBody>
      </p:sp>
      <p:sp>
        <p:nvSpPr>
          <p:cNvPr id="3" name="Content Placeholder 2"/>
          <p:cNvSpPr>
            <a:spLocks noGrp="1"/>
          </p:cNvSpPr>
          <p:nvPr>
            <p:ph sz="quarter" idx="1"/>
          </p:nvPr>
        </p:nvSpPr>
        <p:spPr/>
        <p:txBody>
          <a:bodyPr/>
          <a:lstStyle/>
          <a:p>
            <a:pPr algn="r" rtl="1"/>
            <a:r>
              <a:rPr lang="fa-IR" dirty="0" smtClean="0"/>
              <a:t>استنادها برای مقالات </a:t>
            </a:r>
            <a:r>
              <a:rPr lang="en-US" dirty="0" err="1" smtClean="0"/>
              <a:t>PubMed</a:t>
            </a:r>
            <a:r>
              <a:rPr lang="en-US" dirty="0" smtClean="0"/>
              <a:t> Central (PMC) </a:t>
            </a:r>
            <a:r>
              <a:rPr lang="fa-IR" dirty="0" smtClean="0"/>
              <a:t>دومین جزء بزرگ </a:t>
            </a:r>
            <a:r>
              <a:rPr lang="en-US" dirty="0" err="1" smtClean="0"/>
              <a:t>PubMed</a:t>
            </a:r>
            <a:r>
              <a:rPr lang="en-US" dirty="0" smtClean="0"/>
              <a:t> </a:t>
            </a:r>
            <a:r>
              <a:rPr lang="fa-IR" dirty="0" smtClean="0"/>
              <a:t>را تشکیل می دهند.</a:t>
            </a:r>
          </a:p>
          <a:p>
            <a:pPr algn="r" rtl="1"/>
            <a:endParaRPr lang="fa-IR" dirty="0" smtClean="0"/>
          </a:p>
          <a:p>
            <a:pPr algn="r" rtl="1"/>
            <a:r>
              <a:rPr lang="en-US" dirty="0" smtClean="0"/>
              <a:t>PMC </a:t>
            </a:r>
            <a:r>
              <a:rPr lang="fa-IR" dirty="0" smtClean="0"/>
              <a:t>یک آرشیو متن کامل است که شامل مقالاتی از مجلات بررسی و انتخاب شده توسط </a:t>
            </a:r>
            <a:r>
              <a:rPr lang="en-US" dirty="0" smtClean="0"/>
              <a:t>NLM </a:t>
            </a:r>
            <a:r>
              <a:rPr lang="fa-IR" dirty="0" smtClean="0"/>
              <a:t>برای بایگانی (در حال حاضر و تاریخی)، و همچنین مقالات فردی است که برای بایگانی مطابق با سیاست های سرمایه گذار جمع آوری شده است.</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Bookshelf</a:t>
            </a:r>
            <a:endParaRPr lang="en-US" dirty="0"/>
          </a:p>
        </p:txBody>
      </p:sp>
      <p:sp>
        <p:nvSpPr>
          <p:cNvPr id="3" name="Content Placeholder 2"/>
          <p:cNvSpPr>
            <a:spLocks noGrp="1"/>
          </p:cNvSpPr>
          <p:nvPr>
            <p:ph sz="quarter" idx="1"/>
          </p:nvPr>
        </p:nvSpPr>
        <p:spPr/>
        <p:txBody>
          <a:bodyPr>
            <a:normAutofit fontScale="92500" lnSpcReduction="20000"/>
          </a:bodyPr>
          <a:lstStyle/>
          <a:p>
            <a:pPr algn="r" rtl="1"/>
            <a:r>
              <a:rPr lang="fa-IR" dirty="0" smtClean="0"/>
              <a:t>قفسه کتاب</a:t>
            </a:r>
          </a:p>
          <a:p>
            <a:pPr algn="r" rtl="1"/>
            <a:r>
              <a:rPr lang="fa-IR" dirty="0" smtClean="0"/>
              <a:t>مؤلفه نهایی </a:t>
            </a:r>
            <a:r>
              <a:rPr lang="en-US" dirty="0" err="1" smtClean="0"/>
              <a:t>PubMed</a:t>
            </a:r>
            <a:r>
              <a:rPr lang="en-US" dirty="0" smtClean="0"/>
              <a:t>، </a:t>
            </a:r>
            <a:r>
              <a:rPr lang="fa-IR" dirty="0" smtClean="0"/>
              <a:t>نقل قول‌ها برای کتاب‌ها و برخی از فصل‌های جداگانه موجود در </a:t>
            </a:r>
            <a:r>
              <a:rPr lang="en-US" dirty="0" smtClean="0"/>
              <a:t>Bookshelf </a:t>
            </a:r>
            <a:r>
              <a:rPr lang="fa-IR" dirty="0" smtClean="0"/>
              <a:t>است.</a:t>
            </a:r>
          </a:p>
          <a:p>
            <a:pPr algn="r" rtl="1"/>
            <a:endParaRPr lang="fa-IR" dirty="0" smtClean="0"/>
          </a:p>
          <a:p>
            <a:pPr algn="r" rtl="1"/>
            <a:r>
              <a:rPr lang="fa-IR" dirty="0" smtClean="0"/>
              <a:t>قفسه کتاب یک آرشیو متن کامل از کتاب ها، گزارش ها، پایگاه های داده و سایر اسناد مربوط به علوم زیستی، بهداشتی و زیستی است.</a:t>
            </a:r>
            <a:endParaRPr lang="en-US" dirty="0" smtClean="0"/>
          </a:p>
          <a:p>
            <a:pPr algn="r" rtl="1">
              <a:buNone/>
            </a:pPr>
            <a:r>
              <a:rPr lang="fa-IR" dirty="0" smtClean="0"/>
              <a:t>منابع اضافی</a:t>
            </a:r>
          </a:p>
          <a:p>
            <a:pPr algn="r" rtl="1">
              <a:buNone/>
            </a:pPr>
            <a:r>
              <a:rPr lang="fa-IR" dirty="0" smtClean="0"/>
              <a:t>برای اطلاع از نحوه جستجو در پایگاه داده </a:t>
            </a:r>
            <a:r>
              <a:rPr lang="en-US" dirty="0" err="1" smtClean="0"/>
              <a:t>PubMed</a:t>
            </a:r>
            <a:r>
              <a:rPr lang="en-US" dirty="0" smtClean="0"/>
              <a:t>، </a:t>
            </a:r>
            <a:r>
              <a:rPr lang="fa-IR" dirty="0" smtClean="0"/>
              <a:t>راهنمای کاربر </a:t>
            </a:r>
            <a:r>
              <a:rPr lang="en-US" dirty="0" err="1" smtClean="0"/>
              <a:t>PubMed</a:t>
            </a:r>
            <a:r>
              <a:rPr lang="en-US" dirty="0" smtClean="0"/>
              <a:t> </a:t>
            </a:r>
            <a:r>
              <a:rPr lang="fa-IR" dirty="0" smtClean="0"/>
              <a:t>را ببینید.</a:t>
            </a:r>
          </a:p>
          <a:p>
            <a:pPr algn="r" rtl="1">
              <a:buNone/>
            </a:pPr>
            <a:r>
              <a:rPr lang="fa-IR" dirty="0" smtClean="0"/>
              <a:t>برای مستندات بیشتر </a:t>
            </a:r>
            <a:r>
              <a:rPr lang="en-US" dirty="0" err="1" smtClean="0"/>
              <a:t>PubMed</a:t>
            </a:r>
            <a:r>
              <a:rPr lang="en-US" dirty="0" smtClean="0"/>
              <a:t>، </a:t>
            </a:r>
            <a:r>
              <a:rPr lang="fa-IR" dirty="0" smtClean="0"/>
              <a:t>از </a:t>
            </a:r>
            <a:r>
              <a:rPr lang="en-US" dirty="0" smtClean="0"/>
              <a:t>NLM's MEDLINE </a:t>
            </a:r>
            <a:r>
              <a:rPr lang="fa-IR" dirty="0" smtClean="0"/>
              <a:t>و راهنمای منابع </a:t>
            </a:r>
            <a:r>
              <a:rPr lang="en-US" dirty="0" err="1" smtClean="0"/>
              <a:t>PubMed</a:t>
            </a:r>
            <a:r>
              <a:rPr lang="en-US" dirty="0" smtClean="0"/>
              <a:t> </a:t>
            </a:r>
            <a:r>
              <a:rPr lang="fa-IR" dirty="0" smtClean="0"/>
              <a:t>دیدن کنید.</a:t>
            </a:r>
          </a:p>
          <a:p>
            <a:pPr algn="r" rtl="1">
              <a:buNone/>
            </a:pPr>
            <a:r>
              <a:rPr lang="fa-IR" dirty="0" smtClean="0"/>
              <a:t>آخرین به روز رسانی: 15 اوت 2023</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جستجوی پیشرفته</a:t>
            </a:r>
            <a:endParaRPr lang="en-US" dirty="0"/>
          </a:p>
        </p:txBody>
      </p:sp>
      <p:sp>
        <p:nvSpPr>
          <p:cNvPr id="3" name="Content Placeholder 2"/>
          <p:cNvSpPr>
            <a:spLocks noGrp="1"/>
          </p:cNvSpPr>
          <p:nvPr>
            <p:ph sz="quarter" idx="1"/>
          </p:nvPr>
        </p:nvSpPr>
        <p:spPr/>
        <p:txBody>
          <a:bodyPr>
            <a:normAutofit fontScale="92500" lnSpcReduction="10000"/>
          </a:bodyPr>
          <a:lstStyle/>
          <a:p>
            <a:pPr algn="r" rtl="1"/>
            <a:r>
              <a:rPr lang="en-US" dirty="0" smtClean="0"/>
              <a:t>Search Advanced) (</a:t>
            </a:r>
            <a:r>
              <a:rPr lang="fa-IR" dirty="0" smtClean="0"/>
              <a:t>برای استفاده از جستجوی پیشرفته روی گزینه </a:t>
            </a:r>
            <a:r>
              <a:rPr lang="en-US" dirty="0" smtClean="0"/>
              <a:t>Advanced</a:t>
            </a:r>
            <a:r>
              <a:rPr lang="fa-IR" dirty="0" smtClean="0"/>
              <a:t>در زیر باکس جستجو کلیک نمایید. صفحه ای برای شما گشوده می شود. از امکانات مهم در این قسمت استفاده از گزینه های </a:t>
            </a:r>
            <a:r>
              <a:rPr lang="en-US" dirty="0" smtClean="0"/>
              <a:t>Index Show List</a:t>
            </a:r>
            <a:r>
              <a:rPr lang="fa-IR" dirty="0" smtClean="0"/>
              <a:t>می باشد. </a:t>
            </a:r>
          </a:p>
          <a:p>
            <a:pPr algn="r" rtl="1"/>
            <a:r>
              <a:rPr lang="fa-IR" dirty="0" smtClean="0"/>
              <a:t> برای اینکار ابتدا کلیدواژه مورد نظر خود را در باکس جستجو تایپ نموده از باکس کشویی باکس مربوطه فیلد مورد نظر (عنوان، نویسنده، مجله و....) انتخاب نموده بعد گزینه </a:t>
            </a:r>
            <a:r>
              <a:rPr lang="en-US" dirty="0" smtClean="0"/>
              <a:t>List Index Show</a:t>
            </a:r>
            <a:r>
              <a:rPr lang="fa-IR" dirty="0" smtClean="0"/>
              <a:t>را کلیک کرده لیستی از واژه ها را به همراه تعداد مدارک واجد آن واژه را ارائه می دهد که می توان واژه مورد نظر را انتخاب نمود. </a:t>
            </a:r>
          </a:p>
          <a:p>
            <a:pPr algn="r" rtl="1"/>
            <a:r>
              <a:rPr lang="fa-IR" dirty="0" smtClean="0"/>
              <a:t>توجه داشته باشید برای نوشتن تاریخ انتشار ابتدا از باکس کشویی </a:t>
            </a:r>
            <a:r>
              <a:rPr lang="en-US" dirty="0" smtClean="0"/>
              <a:t>Publication-Data </a:t>
            </a:r>
            <a:r>
              <a:rPr lang="fa-IR" dirty="0" smtClean="0"/>
              <a:t>را انتخاب کرده سپس تاریخ انتشار را در باکس های مربوطه تایپ می نمایید. در این صفحه امکان افزودن ردیف های جستجو وجود دارد.</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Boolean Operators </a:t>
            </a:r>
            <a:r>
              <a:rPr lang="fa-IR" dirty="0" smtClean="0"/>
              <a:t/>
            </a:r>
            <a:br>
              <a:rPr lang="fa-IR" dirty="0" smtClean="0"/>
            </a:br>
            <a:endParaRPr lang="en-US" dirty="0"/>
          </a:p>
        </p:txBody>
      </p:sp>
      <p:sp>
        <p:nvSpPr>
          <p:cNvPr id="3" name="Content Placeholder 2"/>
          <p:cNvSpPr>
            <a:spLocks noGrp="1"/>
          </p:cNvSpPr>
          <p:nvPr>
            <p:ph sz="quarter" idx="1"/>
          </p:nvPr>
        </p:nvSpPr>
        <p:spPr/>
        <p:txBody>
          <a:bodyPr/>
          <a:lstStyle/>
          <a:p>
            <a:r>
              <a:rPr lang="en-US" dirty="0" smtClean="0"/>
              <a:t>AND is used when you’re looking for articles that contain ALL of your search terms (narrows your search).</a:t>
            </a:r>
            <a:endParaRPr lang="fa-IR" dirty="0" smtClean="0"/>
          </a:p>
          <a:p>
            <a:r>
              <a:rPr lang="en-US" dirty="0" smtClean="0"/>
              <a:t>OR is used when you’re looking for articles that contain AT LEAST ONE of your search terms (broadens your search; often used for synonyms). </a:t>
            </a:r>
            <a:endParaRPr lang="fa-IR" dirty="0" smtClean="0"/>
          </a:p>
          <a:p>
            <a:r>
              <a:rPr lang="en-US" dirty="0" smtClean="0"/>
              <a:t>NOT is used when you want articles that EXCLUDE your search term.</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Truncation Use</a:t>
            </a:r>
            <a:endParaRPr lang="en-US" dirty="0"/>
          </a:p>
        </p:txBody>
      </p:sp>
      <p:sp>
        <p:nvSpPr>
          <p:cNvPr id="3" name="Content Placeholder 2"/>
          <p:cNvSpPr>
            <a:spLocks noGrp="1"/>
          </p:cNvSpPr>
          <p:nvPr>
            <p:ph sz="quarter" idx="1"/>
          </p:nvPr>
        </p:nvSpPr>
        <p:spPr/>
        <p:txBody>
          <a:bodyPr/>
          <a:lstStyle/>
          <a:p>
            <a:r>
              <a:rPr lang="en-US" dirty="0" smtClean="0"/>
              <a:t>* to replace one or more characters at the end of your search term. This can be very useful if you’re doing a broad search and will accept multiple forms of your search term, including plural.</a:t>
            </a:r>
            <a:endParaRPr lang="fa-IR" dirty="0" smtClean="0"/>
          </a:p>
          <a:p>
            <a:r>
              <a:rPr lang="en-US" dirty="0" smtClean="0"/>
              <a:t> Example: </a:t>
            </a:r>
            <a:r>
              <a:rPr lang="en-US" dirty="0" err="1" smtClean="0"/>
              <a:t>devel</a:t>
            </a:r>
            <a:r>
              <a:rPr lang="en-US" dirty="0" smtClean="0"/>
              <a:t>* (retrieves develop, develops, development, developmental, developing, etc.) </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smtClean="0"/>
              <a:t>علامت ؟</a:t>
            </a:r>
            <a:endParaRPr lang="en-US" dirty="0"/>
          </a:p>
        </p:txBody>
      </p:sp>
      <p:sp>
        <p:nvSpPr>
          <p:cNvPr id="3" name="Content Placeholder 2"/>
          <p:cNvSpPr>
            <a:spLocks noGrp="1"/>
          </p:cNvSpPr>
          <p:nvPr>
            <p:ph sz="quarter" idx="1"/>
          </p:nvPr>
        </p:nvSpPr>
        <p:spPr/>
        <p:txBody>
          <a:bodyPr/>
          <a:lstStyle/>
          <a:p>
            <a:pPr algn="r" rtl="1"/>
            <a:r>
              <a:rPr lang="fa-IR" dirty="0" smtClean="0"/>
              <a:t>؟ استفاده از علامت سؤال در جستجو موجب می شود شکل های مختلف نوشتاری یک کلمه را همزمان جستجو کند</a:t>
            </a:r>
          </a:p>
          <a:p>
            <a:pPr algn="r" rtl="1"/>
            <a:r>
              <a:rPr lang="fa-IR" dirty="0" smtClean="0"/>
              <a:t>. رکوردهایی که در </a:t>
            </a:r>
            <a:r>
              <a:rPr lang="en-US" dirty="0" err="1" smtClean="0"/>
              <a:t>Colo?r</a:t>
            </a:r>
            <a:r>
              <a:rPr lang="fa-IR" dirty="0" smtClean="0"/>
              <a:t>مثال: وجود دارد، بازیابی می شود. </a:t>
            </a:r>
            <a:r>
              <a:rPr lang="en-US" dirty="0" err="1" smtClean="0"/>
              <a:t>Colour</a:t>
            </a:r>
            <a:r>
              <a:rPr lang="fa-IR" dirty="0" smtClean="0"/>
              <a:t>یا </a:t>
            </a:r>
            <a:r>
              <a:rPr lang="en-US" dirty="0" smtClean="0"/>
              <a:t>Color</a:t>
            </a:r>
            <a:r>
              <a:rPr lang="fa-IR" dirty="0" smtClean="0"/>
              <a:t>آنها</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rtl="1"/>
            <a:r>
              <a:rPr lang="fa-IR" b="1" dirty="0" smtClean="0">
                <a:solidFill>
                  <a:schemeClr val="tx1"/>
                </a:solidFill>
              </a:rPr>
              <a:t>بررسی اجمالی </a:t>
            </a:r>
            <a:r>
              <a:rPr lang="en-US" b="1" dirty="0" smtClean="0">
                <a:solidFill>
                  <a:schemeClr val="tx1"/>
                </a:solidFill>
              </a:rPr>
              <a:t>PubMed</a:t>
            </a:r>
            <a:r>
              <a:rPr lang="en-US" dirty="0" smtClean="0"/>
              <a:t/>
            </a:r>
            <a:br>
              <a:rPr lang="en-US" dirty="0" smtClean="0"/>
            </a:br>
            <a:endParaRPr lang="en-US" dirty="0"/>
          </a:p>
        </p:txBody>
      </p:sp>
      <p:sp>
        <p:nvSpPr>
          <p:cNvPr id="3" name="Content Placeholder 2"/>
          <p:cNvSpPr>
            <a:spLocks noGrp="1"/>
          </p:cNvSpPr>
          <p:nvPr>
            <p:ph sz="quarter" idx="1"/>
          </p:nvPr>
        </p:nvSpPr>
        <p:spPr/>
        <p:txBody>
          <a:bodyPr>
            <a:normAutofit fontScale="92500" lnSpcReduction="20000"/>
          </a:bodyPr>
          <a:lstStyle/>
          <a:p>
            <a:pPr algn="r" rtl="1"/>
            <a:r>
              <a:rPr lang="en-US" dirty="0" smtClean="0"/>
              <a:t>PubMed </a:t>
            </a:r>
            <a:r>
              <a:rPr lang="fa-IR" dirty="0" smtClean="0"/>
              <a:t>یک منبع رایگان است که از جستجو و بازیابی ادبیات زیست پزشکی و علوم زیستی با هدف بهبود سلامت چه در سطح جهانی و چه به صورت شخصی پشتیبانی می کند.</a:t>
            </a:r>
          </a:p>
          <a:p>
            <a:pPr algn="r" rtl="1"/>
            <a:endParaRPr lang="fa-IR" dirty="0" smtClean="0"/>
          </a:p>
          <a:p>
            <a:pPr algn="r" rtl="1"/>
            <a:r>
              <a:rPr lang="fa-IR" dirty="0" smtClean="0"/>
              <a:t>پایگاه داده </a:t>
            </a:r>
            <a:r>
              <a:rPr lang="en-US" dirty="0" smtClean="0"/>
              <a:t>PubMed </a:t>
            </a:r>
            <a:r>
              <a:rPr lang="fa-IR" dirty="0" smtClean="0"/>
              <a:t>شامل بیش از 36 میلیون استناد و چکیده از ادبیات زیست پزشکی است. شامل مقالات مجلات متن کامل نمی شود. با این حال، پیوندهایی به متن کامل اغلب زمانی وجود دارد که از منابع دیگر، مانند وب سایت ناشر یا </a:t>
            </a:r>
            <a:r>
              <a:rPr lang="en-US" dirty="0" smtClean="0"/>
              <a:t>PubMed Central (PMC) </a:t>
            </a:r>
            <a:r>
              <a:rPr lang="fa-IR" dirty="0" smtClean="0"/>
              <a:t>در دسترس باشد.</a:t>
            </a:r>
          </a:p>
          <a:p>
            <a:pPr algn="r" rtl="1"/>
            <a:endParaRPr lang="fa-IR" dirty="0" smtClean="0"/>
          </a:p>
          <a:p>
            <a:pPr algn="r" rtl="1"/>
            <a:r>
              <a:rPr lang="en-US" dirty="0" smtClean="0"/>
              <a:t>PubMed </a:t>
            </a:r>
            <a:r>
              <a:rPr lang="fa-IR" dirty="0" smtClean="0"/>
              <a:t>که از سال 1996 به صورت آنلاین در دسترس عموم است، توسط مرکز ملی اطلاعات بیوتکنولوژی </a:t>
            </a:r>
            <a:r>
              <a:rPr lang="en-US" dirty="0" smtClean="0"/>
              <a:t>(NCBI)، </a:t>
            </a:r>
            <a:r>
              <a:rPr lang="fa-IR" dirty="0" smtClean="0"/>
              <a:t>در کتابخانه ملی پزشکی ایالات متحده </a:t>
            </a:r>
            <a:r>
              <a:rPr lang="en-US" dirty="0" smtClean="0"/>
              <a:t>(NLM)، </a:t>
            </a:r>
            <a:r>
              <a:rPr lang="fa-IR" dirty="0" smtClean="0"/>
              <a:t>واقع در مؤسسه ملی بهداشت </a:t>
            </a:r>
            <a:r>
              <a:rPr lang="en-US" dirty="0" smtClean="0"/>
              <a:t>(</a:t>
            </a:r>
            <a:r>
              <a:rPr lang="en-US" dirty="0" smtClean="0"/>
              <a:t>NIH) </a:t>
            </a:r>
            <a:r>
              <a:rPr lang="fa-IR" dirty="0" smtClean="0"/>
              <a:t>توسعه یافته و نگهداری می شود.</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جستجو بر اساس نام نویسنده</a:t>
            </a:r>
            <a:endParaRPr lang="en-US" dirty="0"/>
          </a:p>
        </p:txBody>
      </p:sp>
      <p:sp>
        <p:nvSpPr>
          <p:cNvPr id="3" name="Content Placeholder 2"/>
          <p:cNvSpPr>
            <a:spLocks noGrp="1"/>
          </p:cNvSpPr>
          <p:nvPr>
            <p:ph sz="quarter" idx="1"/>
          </p:nvPr>
        </p:nvSpPr>
        <p:spPr/>
        <p:txBody>
          <a:bodyPr/>
          <a:lstStyle/>
          <a:p>
            <a:pPr algn="r" rtl="1"/>
            <a:r>
              <a:rPr lang="en-US" dirty="0" smtClean="0"/>
              <a:t>s </a:t>
            </a:r>
            <a:r>
              <a:rPr lang="en-US" dirty="0" err="1" smtClean="0"/>
              <a:t>Bohlooli</a:t>
            </a:r>
            <a:r>
              <a:rPr lang="fa-IR" dirty="0" smtClean="0"/>
              <a:t>وارد کردن نام خانوادگی نویسنده فاصله بعد حروف اول اسم کوچک</a:t>
            </a:r>
          </a:p>
          <a:p>
            <a:pPr algn="r" rtl="1"/>
            <a:r>
              <a:rPr lang="fa-IR" dirty="0" smtClean="0"/>
              <a:t> مثال: توضیح : ممکن است حروف مربوط به نام کوچک نویسنده به صورت اتوماتیک وار تغییر یابد؛ برای پیشگیری از این گونه تغییرات می توانید نام را داخل کوتیشن " " قرار دهید. [</a:t>
            </a:r>
            <a:r>
              <a:rPr lang="en-US" dirty="0" smtClean="0"/>
              <a:t>au [</a:t>
            </a:r>
            <a:r>
              <a:rPr lang="en-US" dirty="0" err="1" smtClean="0"/>
              <a:t>bohlooli</a:t>
            </a:r>
            <a:r>
              <a:rPr lang="en-US" dirty="0" smtClean="0"/>
              <a:t> </a:t>
            </a:r>
            <a:r>
              <a:rPr lang="fa-IR" dirty="0" smtClean="0"/>
              <a:t>استفاده نمایید. مثال : [ </a:t>
            </a:r>
            <a:r>
              <a:rPr lang="en-US" dirty="0" smtClean="0"/>
              <a:t>au[</a:t>
            </a:r>
            <a:r>
              <a:rPr lang="fa-IR" dirty="0" smtClean="0"/>
              <a:t>ضمناً بعد از نام نویسنده از نشانه فیلد مناسب توضیح : اگر نام نویسنده از چند قسمت تشکیل شده باشد بایستی از کاما استفاده شود.</a:t>
            </a:r>
          </a:p>
          <a:p>
            <a:pPr algn="r" rtl="1"/>
            <a:r>
              <a:rPr lang="fa-IR" dirty="0" smtClean="0"/>
              <a:t> بدین صورت که پس از نوشتن نام خانوادگی یک کاما </a:t>
            </a:r>
            <a:r>
              <a:rPr lang="en-US" dirty="0" smtClean="0"/>
              <a:t>)</a:t>
            </a:r>
            <a:r>
              <a:rPr lang="fa-IR" dirty="0" smtClean="0"/>
              <a:t>،</a:t>
            </a:r>
            <a:r>
              <a:rPr lang="en-US" dirty="0" smtClean="0"/>
              <a:t>(</a:t>
            </a:r>
            <a:r>
              <a:rPr lang="fa-IR" dirty="0" smtClean="0"/>
              <a:t> گذاشته بعد حرف اول نام کوچک را وارد کنید.</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rtl="1"/>
            <a:r>
              <a:rPr lang="fa-IR" dirty="0" smtClean="0"/>
              <a:t>می توانید هر یک از موارد زیل را در جعبه جستجو وارد کنید. </a:t>
            </a:r>
            <a:endParaRPr lang="en-US" dirty="0" smtClean="0"/>
          </a:p>
          <a:p>
            <a:pPr algn="r" rtl="1"/>
            <a:r>
              <a:rPr lang="fa-IR" dirty="0" smtClean="0"/>
              <a:t>1 .نام کامل مجله </a:t>
            </a:r>
            <a:endParaRPr lang="en-US" dirty="0" smtClean="0"/>
          </a:p>
          <a:p>
            <a:pPr algn="r" rtl="1"/>
            <a:r>
              <a:rPr lang="fa-IR" dirty="0" smtClean="0"/>
              <a:t>2 .نام اختصاری مجله </a:t>
            </a:r>
            <a:endParaRPr lang="en-US" dirty="0" smtClean="0"/>
          </a:p>
          <a:p>
            <a:pPr algn="r" rtl="1"/>
            <a:r>
              <a:rPr lang="fa-IR" dirty="0" smtClean="0"/>
              <a:t>3 .شماره استاندارد بین المللی مجله </a:t>
            </a:r>
            <a:endParaRPr lang="en-US" dirty="0" smtClean="0"/>
          </a:p>
          <a:p>
            <a:pPr algn="r" rtl="1"/>
            <a:r>
              <a:rPr lang="fa-IR" dirty="0" smtClean="0"/>
              <a:t>( </a:t>
            </a:r>
            <a:r>
              <a:rPr lang="en-US" dirty="0" smtClean="0"/>
              <a:t>(ISSN </a:t>
            </a:r>
            <a:r>
              <a:rPr lang="fa-IR" dirty="0" smtClean="0"/>
              <a:t>اسم کامل مجلات را از طریق نام </a:t>
            </a:r>
            <a:r>
              <a:rPr lang="fa-IR" smtClean="0"/>
              <a:t>اختصاری مجلات </a:t>
            </a:r>
            <a:r>
              <a:rPr lang="fa-IR" dirty="0" smtClean="0"/>
              <a:t>می توانید بیابید</a:t>
            </a:r>
            <a:r>
              <a:rPr lang="fa-IR" smtClean="0"/>
              <a:t>، </a:t>
            </a:r>
          </a:p>
          <a:p>
            <a:pPr algn="r" rtl="1"/>
            <a:r>
              <a:rPr lang="fa-IR" smtClean="0"/>
              <a:t>از </a:t>
            </a:r>
            <a:r>
              <a:rPr lang="fa-IR" dirty="0" smtClean="0"/>
              <a:t>طریق قرار دادن کرسر در شروع عنوان مختصر مجله. یک لحظه صبر کنید سپس عنوان کامل مجله در کادر زرد رنگ ظاهر خواهد شد</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solidFill>
                  <a:schemeClr val="tx1"/>
                </a:solidFill>
              </a:rPr>
              <a:t>روش جستجو در </a:t>
            </a:r>
            <a:r>
              <a:rPr lang="en-US" dirty="0" err="1" smtClean="0">
                <a:solidFill>
                  <a:schemeClr val="tx1"/>
                </a:solidFill>
              </a:rPr>
              <a:t>MeSH</a:t>
            </a:r>
            <a:endParaRPr lang="en-US" dirty="0">
              <a:solidFill>
                <a:schemeClr val="tx1"/>
              </a:solidFill>
            </a:endParaRPr>
          </a:p>
        </p:txBody>
      </p:sp>
      <p:sp>
        <p:nvSpPr>
          <p:cNvPr id="3" name="Content Placeholder 2"/>
          <p:cNvSpPr>
            <a:spLocks noGrp="1"/>
          </p:cNvSpPr>
          <p:nvPr>
            <p:ph sz="quarter" idx="1"/>
          </p:nvPr>
        </p:nvSpPr>
        <p:spPr/>
        <p:txBody>
          <a:bodyPr>
            <a:normAutofit/>
          </a:bodyPr>
          <a:lstStyle/>
          <a:p>
            <a:pPr algn="r" rtl="1">
              <a:buNone/>
            </a:pPr>
            <a:r>
              <a:rPr lang="fa-IR" sz="2400" dirty="0" smtClean="0"/>
              <a:t>وقتی وارد پایگاه پابمد با این آدرس می شوید: </a:t>
            </a:r>
            <a:r>
              <a:rPr lang="en-US" sz="2400" dirty="0" smtClean="0"/>
              <a:t>pubmed.ncbi.nlm.nih.gov</a:t>
            </a:r>
            <a:r>
              <a:rPr lang="fa-IR" sz="2400" dirty="0" smtClean="0"/>
              <a:t>صفحه ای به این صورت پیش روی شما باز می شود:</a:t>
            </a:r>
            <a:endParaRPr lang="en-US" sz="2400" dirty="0"/>
          </a:p>
        </p:txBody>
      </p:sp>
      <p:pic>
        <p:nvPicPr>
          <p:cNvPr id="2050" name="Picture 2"/>
          <p:cNvPicPr>
            <a:picLocks noChangeAspect="1" noChangeArrowheads="1"/>
          </p:cNvPicPr>
          <p:nvPr/>
        </p:nvPicPr>
        <p:blipFill>
          <a:blip r:embed="rId2" cstate="print"/>
          <a:srcRect/>
          <a:stretch>
            <a:fillRect/>
          </a:stretch>
        </p:blipFill>
        <p:spPr bwMode="auto">
          <a:xfrm>
            <a:off x="1000100" y="2571744"/>
            <a:ext cx="7648575" cy="2428892"/>
          </a:xfrm>
          <a:prstGeom prst="rect">
            <a:avLst/>
          </a:prstGeom>
          <a:noFill/>
          <a:ln w="9525">
            <a:noFill/>
            <a:miter lim="800000"/>
            <a:headEnd/>
            <a:tailEnd/>
          </a:ln>
          <a:effectLst/>
        </p:spPr>
      </p:pic>
      <p:sp>
        <p:nvSpPr>
          <p:cNvPr id="5" name="Rectangle 4"/>
          <p:cNvSpPr/>
          <p:nvPr/>
        </p:nvSpPr>
        <p:spPr>
          <a:xfrm>
            <a:off x="1000100" y="5000636"/>
            <a:ext cx="7643866" cy="923330"/>
          </a:xfrm>
          <a:prstGeom prst="rect">
            <a:avLst/>
          </a:prstGeom>
        </p:spPr>
        <p:txBody>
          <a:bodyPr wrap="square">
            <a:spAutoFit/>
          </a:bodyPr>
          <a:lstStyle/>
          <a:p>
            <a:pPr algn="r" rtl="1"/>
            <a:r>
              <a:rPr lang="fa-IR" dirty="0" smtClean="0"/>
              <a:t>این صفحه اصلی پابمد است که در آن سرچ اصلی خود را انجام می دهید</a:t>
            </a:r>
            <a:endParaRPr lang="en-US" dirty="0" smtClean="0"/>
          </a:p>
          <a:p>
            <a:pPr algn="r" rtl="1"/>
            <a:r>
              <a:rPr lang="fa-IR" dirty="0" smtClean="0"/>
              <a:t>در پایین همین صفحه اول پابمد، قسمتی وجود دارد به نام </a:t>
            </a:r>
            <a:r>
              <a:rPr lang="en-US" dirty="0" err="1" smtClean="0"/>
              <a:t>MeSH</a:t>
            </a:r>
            <a:r>
              <a:rPr lang="en-US" dirty="0" smtClean="0"/>
              <a:t> database </a:t>
            </a:r>
            <a:r>
              <a:rPr lang="fa-IR" dirty="0" smtClean="0"/>
              <a:t>که با کلیک روی آن وارد صفحه دیتابیس مش می شوید.</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lstStyle/>
          <a:p>
            <a:pPr algn="r" rtl="1"/>
            <a:r>
              <a:rPr lang="fa-IR" dirty="0" smtClean="0"/>
              <a:t>در این صفحه شما واژه اصلی سرچ خود را وارد می کنید به عنوان مثال دنبال موضوعی با کلیدواژه سرطان یا </a:t>
            </a:r>
            <a:r>
              <a:rPr lang="en-US" dirty="0" smtClean="0"/>
              <a:t>cancer </a:t>
            </a:r>
            <a:r>
              <a:rPr lang="fa-IR" dirty="0" smtClean="0"/>
              <a:t>هستید. در این باکس کلمه کنسر را تایپ می کنید.</a:t>
            </a:r>
            <a:endParaRPr lang="en-US" dirty="0"/>
          </a:p>
        </p:txBody>
      </p:sp>
      <p:pic>
        <p:nvPicPr>
          <p:cNvPr id="3074" name="Picture 2"/>
          <p:cNvPicPr>
            <a:picLocks noChangeAspect="1" noChangeArrowheads="1"/>
          </p:cNvPicPr>
          <p:nvPr/>
        </p:nvPicPr>
        <p:blipFill>
          <a:blip r:embed="rId2" cstate="print"/>
          <a:srcRect/>
          <a:stretch>
            <a:fillRect/>
          </a:stretch>
        </p:blipFill>
        <p:spPr bwMode="auto">
          <a:xfrm>
            <a:off x="928662" y="2714620"/>
            <a:ext cx="7781925" cy="2233614"/>
          </a:xfrm>
          <a:prstGeom prst="rect">
            <a:avLst/>
          </a:prstGeom>
          <a:noFill/>
          <a:ln w="9525">
            <a:noFill/>
            <a:miter lim="800000"/>
            <a:headEnd/>
            <a:tailEnd/>
          </a:ln>
          <a:effectLst/>
        </p:spPr>
      </p:pic>
      <p:sp>
        <p:nvSpPr>
          <p:cNvPr id="5" name="Rectangle 4"/>
          <p:cNvSpPr/>
          <p:nvPr/>
        </p:nvSpPr>
        <p:spPr>
          <a:xfrm>
            <a:off x="1000100" y="4929198"/>
            <a:ext cx="7572428" cy="369332"/>
          </a:xfrm>
          <a:prstGeom prst="rect">
            <a:avLst/>
          </a:prstGeom>
        </p:spPr>
        <p:txBody>
          <a:bodyPr wrap="square">
            <a:spAutoFit/>
          </a:bodyPr>
          <a:lstStyle/>
          <a:p>
            <a:pPr algn="r" rtl="1"/>
            <a:r>
              <a:rPr lang="fa-IR" dirty="0" smtClean="0"/>
              <a:t>وقتی در این صفحه اینتر را می زنید وارد صفحه بعدی که می شوید</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sz="quarter" idx="1"/>
          </p:nvPr>
        </p:nvPicPr>
        <p:blipFill>
          <a:blip r:embed="rId2" cstate="print"/>
          <a:srcRect/>
          <a:stretch>
            <a:fillRect/>
          </a:stretch>
        </p:blipFill>
        <p:spPr bwMode="auto">
          <a:xfrm>
            <a:off x="571472" y="500042"/>
            <a:ext cx="7786742" cy="3337560"/>
          </a:xfrm>
          <a:prstGeom prst="rect">
            <a:avLst/>
          </a:prstGeom>
          <a:noFill/>
          <a:ln w="9525">
            <a:noFill/>
            <a:miter lim="800000"/>
            <a:headEnd/>
            <a:tailEnd/>
          </a:ln>
          <a:effectLst/>
        </p:spPr>
      </p:pic>
      <p:sp>
        <p:nvSpPr>
          <p:cNvPr id="5" name="Rectangle 4"/>
          <p:cNvSpPr/>
          <p:nvPr/>
        </p:nvSpPr>
        <p:spPr>
          <a:xfrm>
            <a:off x="571472" y="3857628"/>
            <a:ext cx="7786742" cy="1200329"/>
          </a:xfrm>
          <a:prstGeom prst="rect">
            <a:avLst/>
          </a:prstGeom>
        </p:spPr>
        <p:txBody>
          <a:bodyPr wrap="square">
            <a:spAutoFit/>
          </a:bodyPr>
          <a:lstStyle/>
          <a:p>
            <a:pPr algn="r" rtl="1"/>
            <a:r>
              <a:rPr lang="fa-IR" dirty="0" smtClean="0"/>
              <a:t>در این عکس به فلش قرمز توجه کنید. معمولا اولین گزینه ای که در این صفحه دیده می شود بهترین کلیدواژه ممکن است که مش به شما پیشنهاد می دهد. اگر روی این گزینه کلیک کنید وارد صفحه دیگری می شوید و با اسکرول کردن یا پایین رفتن در این صفحه به قسمتی می رسید به نام </a:t>
            </a:r>
            <a:r>
              <a:rPr lang="en-US" dirty="0" smtClean="0"/>
              <a:t>Entry term </a:t>
            </a:r>
            <a:r>
              <a:rPr lang="fa-IR" dirty="0" smtClean="0"/>
              <a:t>که در عکس بعدی نشان داده شده است.</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Grp="1" noChangeAspect="1" noChangeArrowheads="1"/>
          </p:cNvPicPr>
          <p:nvPr>
            <p:ph sz="quarter" idx="1"/>
          </p:nvPr>
        </p:nvPicPr>
        <p:blipFill>
          <a:blip r:embed="rId2" cstate="print"/>
          <a:srcRect/>
          <a:stretch>
            <a:fillRect/>
          </a:stretch>
        </p:blipFill>
        <p:spPr bwMode="auto">
          <a:xfrm>
            <a:off x="857224" y="785794"/>
            <a:ext cx="7572428" cy="3185160"/>
          </a:xfrm>
          <a:prstGeom prst="rect">
            <a:avLst/>
          </a:prstGeom>
          <a:noFill/>
          <a:ln w="9525">
            <a:noFill/>
            <a:miter lim="800000"/>
            <a:headEnd/>
            <a:tailEnd/>
          </a:ln>
          <a:effectLst/>
        </p:spPr>
      </p:pic>
      <p:sp>
        <p:nvSpPr>
          <p:cNvPr id="5" name="Rectangle 4"/>
          <p:cNvSpPr/>
          <p:nvPr/>
        </p:nvSpPr>
        <p:spPr>
          <a:xfrm>
            <a:off x="857224" y="4286256"/>
            <a:ext cx="7500990" cy="369332"/>
          </a:xfrm>
          <a:prstGeom prst="rect">
            <a:avLst/>
          </a:prstGeom>
        </p:spPr>
        <p:txBody>
          <a:bodyPr wrap="square">
            <a:spAutoFit/>
          </a:bodyPr>
          <a:lstStyle/>
          <a:p>
            <a:pPr algn="r" rtl="1"/>
            <a:r>
              <a:rPr lang="fa-IR" dirty="0" smtClean="0"/>
              <a:t>اینها تمام کلیدواژه هایی هستند که شما برای سرچ در پاب مد (</a:t>
            </a:r>
            <a:r>
              <a:rPr lang="en-US" dirty="0" err="1" smtClean="0"/>
              <a:t>pubmed</a:t>
            </a:r>
            <a:r>
              <a:rPr lang="en-US" dirty="0" smtClean="0"/>
              <a:t>) </a:t>
            </a:r>
            <a:r>
              <a:rPr lang="fa-IR" dirty="0" smtClean="0"/>
              <a:t>می توانید استفاده کنید.</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solidFill>
                  <a:schemeClr val="tx1"/>
                </a:solidFill>
              </a:rPr>
              <a:t>Medical Subject Headings 2024</a:t>
            </a:r>
            <a:br>
              <a:rPr lang="en-US" dirty="0" smtClean="0">
                <a:solidFill>
                  <a:schemeClr val="tx1"/>
                </a:solidFill>
              </a:rPr>
            </a:br>
            <a:endParaRPr lang="en-US" dirty="0">
              <a:solidFill>
                <a:schemeClr val="tx1"/>
              </a:solidFill>
            </a:endParaRPr>
          </a:p>
        </p:txBody>
      </p:sp>
      <p:sp>
        <p:nvSpPr>
          <p:cNvPr id="3" name="Content Placeholder 2"/>
          <p:cNvSpPr>
            <a:spLocks noGrp="1"/>
          </p:cNvSpPr>
          <p:nvPr>
            <p:ph sz="quarter" idx="1"/>
          </p:nvPr>
        </p:nvSpPr>
        <p:spPr/>
        <p:txBody>
          <a:bodyPr>
            <a:normAutofit fontScale="62500" lnSpcReduction="20000"/>
          </a:bodyPr>
          <a:lstStyle/>
          <a:p>
            <a:pPr algn="r" rtl="1">
              <a:buNone/>
            </a:pPr>
            <a:r>
              <a:rPr lang="fa-IR" b="1" dirty="0" smtClean="0"/>
              <a:t>همه اصطلاحات</a:t>
            </a:r>
          </a:p>
          <a:p>
            <a:pPr algn="r" rtl="1">
              <a:buFont typeface="Arial" pitchFamily="34" charset="0"/>
              <a:buChar char="•"/>
            </a:pPr>
            <a:r>
              <a:rPr lang="fa-IR" dirty="0" smtClean="0"/>
              <a:t>اصطلاحات عنوان اصلی (توصیف کننده).</a:t>
            </a:r>
          </a:p>
          <a:p>
            <a:pPr algn="r" rtl="1">
              <a:buFont typeface="Arial" pitchFamily="34" charset="0"/>
              <a:buChar char="•"/>
            </a:pPr>
            <a:r>
              <a:rPr lang="fa-IR" dirty="0" smtClean="0"/>
              <a:t>شرایط واجد شرایط</a:t>
            </a:r>
          </a:p>
          <a:p>
            <a:pPr algn="r" rtl="1">
              <a:buFont typeface="Arial" pitchFamily="34" charset="0"/>
              <a:buChar char="•"/>
            </a:pPr>
            <a:r>
              <a:rPr lang="fa-IR" dirty="0" smtClean="0"/>
              <a:t>شرایط ثبت مفهوم تکمیلی</a:t>
            </a:r>
          </a:p>
          <a:p>
            <a:pPr algn="r" rtl="1">
              <a:buNone/>
            </a:pPr>
            <a:r>
              <a:rPr lang="fa-IR" b="1" dirty="0" smtClean="0"/>
              <a:t>شناسه منحصر به فرد </a:t>
            </a:r>
            <a:r>
              <a:rPr lang="en-US" b="1" dirty="0" err="1" smtClean="0"/>
              <a:t>MeSH</a:t>
            </a:r>
            <a:endParaRPr lang="en-US" b="1" dirty="0" smtClean="0"/>
          </a:p>
          <a:p>
            <a:pPr algn="r" rtl="1">
              <a:buNone/>
            </a:pPr>
            <a:r>
              <a:rPr lang="fa-IR" b="1" dirty="0" smtClean="0"/>
              <a:t>جستجو در تمام فیلدهای رکورد مفهومی تکمیلی</a:t>
            </a:r>
          </a:p>
          <a:p>
            <a:pPr algn="r" rtl="1">
              <a:buFont typeface="Arial" pitchFamily="34" charset="0"/>
              <a:buChar char="•"/>
            </a:pPr>
            <a:r>
              <a:rPr lang="fa-IR" dirty="0" smtClean="0"/>
              <a:t>عنوان نقشه برداری شده به</a:t>
            </a:r>
          </a:p>
          <a:p>
            <a:pPr algn="r" rtl="1">
              <a:buFont typeface="Arial" pitchFamily="34" charset="0"/>
              <a:buChar char="•"/>
            </a:pPr>
            <a:r>
              <a:rPr lang="fa-IR" dirty="0" smtClean="0"/>
              <a:t>نمایه سازی اطلاعات</a:t>
            </a:r>
          </a:p>
          <a:p>
            <a:pPr algn="r" rtl="1">
              <a:buNone/>
            </a:pPr>
            <a:r>
              <a:rPr lang="fa-IR" b="1" dirty="0" smtClean="0"/>
              <a:t>اقدام فارماکولوژیک</a:t>
            </a:r>
          </a:p>
          <a:p>
            <a:pPr algn="r" rtl="1">
              <a:buNone/>
            </a:pPr>
            <a:r>
              <a:rPr lang="fa-IR" b="1" dirty="0" smtClean="0"/>
              <a:t>جستجوی مرتبط با رجیستری و ثبت </a:t>
            </a:r>
            <a:r>
              <a:rPr lang="en-US" b="1" dirty="0" smtClean="0"/>
              <a:t>CAS/</a:t>
            </a:r>
            <a:r>
              <a:rPr lang="fa-IR" b="1" dirty="0" smtClean="0"/>
              <a:t>شماره </a:t>
            </a:r>
            <a:r>
              <a:rPr lang="en-US" b="1" dirty="0" smtClean="0"/>
              <a:t>EC/</a:t>
            </a:r>
            <a:r>
              <a:rPr lang="fa-IR" b="1" dirty="0" smtClean="0"/>
              <a:t>کد </a:t>
            </a:r>
            <a:r>
              <a:rPr lang="en-US" b="1" dirty="0" smtClean="0"/>
              <a:t>UNII/</a:t>
            </a:r>
            <a:r>
              <a:rPr lang="fa-IR" b="1" dirty="0" smtClean="0"/>
              <a:t>شماره شناسه طبقه‌بندی </a:t>
            </a:r>
            <a:r>
              <a:rPr lang="en-US" b="1" dirty="0" smtClean="0"/>
              <a:t>NCBI (RN)</a:t>
            </a:r>
          </a:p>
          <a:p>
            <a:pPr algn="r" rtl="1">
              <a:buNone/>
            </a:pPr>
            <a:r>
              <a:rPr lang="fa-IR" b="1" dirty="0" smtClean="0"/>
              <a:t>جستجوی رجیستری مرتبط</a:t>
            </a:r>
            <a:endParaRPr lang="fa-IR" dirty="0" smtClean="0"/>
          </a:p>
          <a:p>
            <a:pPr algn="r" rtl="1"/>
            <a:r>
              <a:rPr lang="en-US" dirty="0" smtClean="0"/>
              <a:t>CAS </a:t>
            </a:r>
            <a:r>
              <a:rPr lang="fa-IR" dirty="0" smtClean="0"/>
              <a:t>رجیستری/شماره </a:t>
            </a:r>
            <a:r>
              <a:rPr lang="en-US" dirty="0" smtClean="0"/>
              <a:t>EC/</a:t>
            </a:r>
            <a:r>
              <a:rPr lang="fa-IR" dirty="0" smtClean="0"/>
              <a:t>کد </a:t>
            </a:r>
            <a:r>
              <a:rPr lang="en-US" dirty="0" smtClean="0"/>
              <a:t>UNII/</a:t>
            </a:r>
            <a:r>
              <a:rPr lang="fa-IR" dirty="0" smtClean="0"/>
              <a:t>شماره شناسه طبقه‌بندی </a:t>
            </a:r>
            <a:r>
              <a:rPr lang="en-US" dirty="0" smtClean="0"/>
              <a:t>NCBI (RN)</a:t>
            </a:r>
          </a:p>
          <a:p>
            <a:pPr algn="r" rtl="1">
              <a:buNone/>
            </a:pPr>
            <a:r>
              <a:rPr lang="fa-IR" b="1" dirty="0" smtClean="0"/>
              <a:t>جستجو در تمام فیلدهای متن آزاد</a:t>
            </a:r>
          </a:p>
          <a:p>
            <a:pPr algn="r" rtl="1"/>
            <a:r>
              <a:rPr lang="fa-IR" dirty="0" smtClean="0"/>
              <a:t>یادداشتها</a:t>
            </a:r>
          </a:p>
          <a:p>
            <a:pPr algn="r" rtl="1"/>
            <a:r>
              <a:rPr lang="fa-IR" dirty="0" smtClean="0"/>
              <a:t>دامنه یاداشت </a:t>
            </a:r>
            <a:endParaRPr lang="en-US" dirty="0" smtClean="0"/>
          </a:p>
          <a:p>
            <a:pPr algn="r" rtl="1"/>
            <a:r>
              <a:rPr lang="fa-IR" dirty="0" smtClean="0"/>
              <a:t>یاداشت  </a:t>
            </a:r>
            <a:r>
              <a:rPr lang="en-US" dirty="0" smtClean="0"/>
              <a:t>SCR</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1800" b="1" dirty="0" smtClean="0"/>
              <a:t>چطور از مرورگر </a:t>
            </a:r>
            <a:r>
              <a:rPr lang="en-US" sz="1800" b="1" dirty="0" err="1" smtClean="0"/>
              <a:t>MeSH</a:t>
            </a:r>
            <a:r>
              <a:rPr lang="en-US" sz="1800" b="1" dirty="0" smtClean="0"/>
              <a:t> </a:t>
            </a:r>
            <a:r>
              <a:rPr lang="fa-IR" sz="1800" b="1" dirty="0" smtClean="0"/>
              <a:t>برای یافتن واژه‌های کلیدی استفاده کنیم؟</a:t>
            </a:r>
            <a:endParaRPr lang="en-US" sz="1800" dirty="0"/>
          </a:p>
        </p:txBody>
      </p:sp>
      <p:sp>
        <p:nvSpPr>
          <p:cNvPr id="3" name="Content Placeholder 2"/>
          <p:cNvSpPr>
            <a:spLocks noGrp="1"/>
          </p:cNvSpPr>
          <p:nvPr>
            <p:ph sz="quarter" idx="1"/>
          </p:nvPr>
        </p:nvSpPr>
        <p:spPr>
          <a:xfrm>
            <a:off x="571472" y="1447800"/>
            <a:ext cx="8115328" cy="4572000"/>
          </a:xfrm>
        </p:spPr>
        <p:txBody>
          <a:bodyPr>
            <a:normAutofit/>
          </a:bodyPr>
          <a:lstStyle/>
          <a:p>
            <a:pPr algn="r" rtl="1">
              <a:buNone/>
            </a:pPr>
            <a:r>
              <a:rPr lang="en-US" sz="2000" dirty="0" err="1" smtClean="0"/>
              <a:t>MeSH</a:t>
            </a:r>
            <a:r>
              <a:rPr lang="en-US" sz="2000" dirty="0" smtClean="0"/>
              <a:t> </a:t>
            </a:r>
            <a:r>
              <a:rPr lang="fa-IR" sz="2000" dirty="0" smtClean="0"/>
              <a:t>که شکل اختصاری عبارت </a:t>
            </a:r>
            <a:r>
              <a:rPr lang="en-US" sz="2000" b="1" dirty="0" smtClean="0"/>
              <a:t>Me</a:t>
            </a:r>
            <a:r>
              <a:rPr lang="en-US" sz="2000" dirty="0" smtClean="0"/>
              <a:t>dical </a:t>
            </a:r>
            <a:r>
              <a:rPr lang="en-US" sz="2000" b="1" dirty="0" smtClean="0"/>
              <a:t>S</a:t>
            </a:r>
            <a:r>
              <a:rPr lang="en-US" sz="2000" dirty="0" smtClean="0"/>
              <a:t>ubject </a:t>
            </a:r>
            <a:r>
              <a:rPr lang="en-US" sz="2000" b="1" dirty="0" smtClean="0"/>
              <a:t>H</a:t>
            </a:r>
            <a:r>
              <a:rPr lang="en-US" sz="2000" dirty="0" smtClean="0"/>
              <a:t>eadings </a:t>
            </a:r>
            <a:r>
              <a:rPr lang="fa-IR" sz="2000" dirty="0" smtClean="0"/>
              <a:t>به معنای سرعنوان‌های موضوعی پزشکی است، به مجموعه‌ای از واژگان کنترل‌شده‌ای دلالت دارد که توسط کتابخانه ملی پزشکی آمریکا تولید و برای نمایه‌سازی، فهرست‌نویسی و همچنین جستجوی متون و اطلاعات مرتبط با حوزه سلامت استفاده می‌گردد</a:t>
            </a:r>
          </a:p>
          <a:p>
            <a:pPr algn="r" rtl="1">
              <a:buNone/>
            </a:pPr>
            <a:r>
              <a:rPr lang="fa-IR" sz="2000" dirty="0" smtClean="0"/>
              <a:t>یکی از سیستم‌های آنلاینی که دسترسی به واژگان </a:t>
            </a:r>
            <a:r>
              <a:rPr lang="en-US" sz="2000" dirty="0" err="1" smtClean="0"/>
              <a:t>MeSH</a:t>
            </a:r>
            <a:r>
              <a:rPr lang="en-US" sz="2000" dirty="0" smtClean="0"/>
              <a:t> </a:t>
            </a:r>
            <a:r>
              <a:rPr lang="fa-IR" sz="2000" dirty="0" smtClean="0"/>
              <a:t>را فراهم می‌کند مرورگر </a:t>
            </a:r>
            <a:r>
              <a:rPr lang="en-US" sz="2000" dirty="0" err="1" smtClean="0"/>
              <a:t>MeSH</a:t>
            </a:r>
            <a:r>
              <a:rPr lang="en-US" sz="2000" dirty="0" smtClean="0"/>
              <a:t> </a:t>
            </a:r>
            <a:r>
              <a:rPr lang="fa-IR" sz="2000" dirty="0" smtClean="0"/>
              <a:t>است</a:t>
            </a:r>
          </a:p>
          <a:p>
            <a:pPr algn="r" rtl="1">
              <a:buNone/>
            </a:pPr>
            <a:r>
              <a:rPr lang="fa-IR" sz="2000" dirty="0" smtClean="0"/>
              <a:t>نرم‌افزار جستجو امکان انتخاب بین دو حالت جستجو جستجوی </a:t>
            </a:r>
            <a:r>
              <a:rPr lang="en-US" sz="2000" dirty="0" err="1" smtClean="0"/>
              <a:t>Fullword</a:t>
            </a:r>
            <a:r>
              <a:rPr lang="en-US" sz="2000" dirty="0" smtClean="0"/>
              <a:t> </a:t>
            </a:r>
            <a:r>
              <a:rPr lang="fa-IR" sz="2000" dirty="0" smtClean="0"/>
              <a:t>و </a:t>
            </a:r>
            <a:r>
              <a:rPr lang="en-US" sz="2000" dirty="0" err="1" smtClean="0"/>
              <a:t>SubString</a:t>
            </a:r>
            <a:r>
              <a:rPr lang="en-US" sz="2000" dirty="0" smtClean="0"/>
              <a:t> </a:t>
            </a:r>
            <a:r>
              <a:rPr lang="fa-IR" sz="2000" dirty="0" smtClean="0"/>
              <a:t>را با استفاده از یک منوی کشویی به کاربر می‌دهد:</a:t>
            </a:r>
          </a:p>
          <a:p>
            <a:pPr algn="r" rtl="1">
              <a:buNone/>
            </a:pPr>
            <a:endParaRPr lang="en-US"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77500" lnSpcReduction="20000"/>
          </a:bodyPr>
          <a:lstStyle/>
          <a:p>
            <a:pPr algn="r" rtl="1" fontAlgn="base">
              <a:buNone/>
            </a:pPr>
            <a:r>
              <a:rPr lang="fa-IR" dirty="0" smtClean="0"/>
              <a:t>1-جستجوی </a:t>
            </a:r>
            <a:r>
              <a:rPr lang="en-US" dirty="0" err="1" smtClean="0"/>
              <a:t>Fullword</a:t>
            </a:r>
            <a:r>
              <a:rPr lang="en-US" dirty="0" smtClean="0"/>
              <a:t>: </a:t>
            </a:r>
            <a:r>
              <a:rPr lang="fa-IR" dirty="0" smtClean="0"/>
              <a:t>تنها به دنبال اصطلاحات ورودی کامل است و رشته‌هایی که بخشی از اصطلاح، کلمه یا جمله هستند را جستجو نمی‌کند.</a:t>
            </a:r>
          </a:p>
          <a:p>
            <a:pPr algn="r" rtl="1" fontAlgn="base">
              <a:buNone/>
            </a:pPr>
            <a:r>
              <a:rPr lang="fa-IR" dirty="0" smtClean="0"/>
              <a:t>به‌طور مثال: اگر عبارت </a:t>
            </a:r>
            <a:r>
              <a:rPr lang="en-US" dirty="0" smtClean="0"/>
              <a:t>Irritable bowel syndrome </a:t>
            </a:r>
            <a:r>
              <a:rPr lang="fa-IR" dirty="0" smtClean="0"/>
              <a:t>در کادر جستجو وارد و این گزینه انتخاب شود، مرورگر  </a:t>
            </a:r>
            <a:r>
              <a:rPr lang="en-US" dirty="0" err="1" smtClean="0"/>
              <a:t>MeSH</a:t>
            </a:r>
            <a:r>
              <a:rPr lang="fa-IR" dirty="0" smtClean="0"/>
              <a:t>در توصیف‌گرهای خود فقط به دنبال توصیف‌گری می‌گردد که شامل همه کلمات موجود در این عبارت باشد. بنابراین اگر این عبارت در </a:t>
            </a:r>
            <a:r>
              <a:rPr lang="en-US" dirty="0" err="1" smtClean="0"/>
              <a:t>MeSH</a:t>
            </a:r>
            <a:r>
              <a:rPr lang="en-US" dirty="0" smtClean="0"/>
              <a:t> </a:t>
            </a:r>
            <a:r>
              <a:rPr lang="fa-IR" dirty="0" smtClean="0"/>
              <a:t>حضور داشته باشد، به همین صورت بازیابی می‌گردد.</a:t>
            </a:r>
          </a:p>
          <a:p>
            <a:pPr algn="r" rtl="1" fontAlgn="base">
              <a:buNone/>
            </a:pPr>
            <a:endParaRPr lang="fa-IR" dirty="0" smtClean="0"/>
          </a:p>
          <a:p>
            <a:pPr algn="r" rtl="1" fontAlgn="base">
              <a:buNone/>
            </a:pPr>
            <a:r>
              <a:rPr lang="fa-IR" dirty="0" smtClean="0"/>
              <a:t>2-جستجوی </a:t>
            </a:r>
            <a:r>
              <a:rPr lang="en-US" dirty="0" err="1" smtClean="0"/>
              <a:t>SubString</a:t>
            </a:r>
            <a:r>
              <a:rPr lang="en-US" dirty="0" smtClean="0"/>
              <a:t>: </a:t>
            </a:r>
            <a:r>
              <a:rPr lang="fa-IR" dirty="0" smtClean="0"/>
              <a:t>رکوردهایی را پیدا می‌کند که رشته‌ای از کاراکترها به‌صورت اصطلاح کامل یا بسترسازی‌شده در یک اصطلاح، کلمه یا جمله را دارد.</a:t>
            </a:r>
          </a:p>
          <a:p>
            <a:pPr algn="r" rtl="1" fontAlgn="base">
              <a:buNone/>
            </a:pPr>
            <a:r>
              <a:rPr lang="fa-IR" dirty="0" smtClean="0"/>
              <a:t>به‌طور مثال: اگر عبارت </a:t>
            </a:r>
            <a:r>
              <a:rPr lang="en-US" dirty="0" smtClean="0"/>
              <a:t>Myocardial infarction </a:t>
            </a:r>
            <a:r>
              <a:rPr lang="fa-IR" dirty="0" smtClean="0"/>
              <a:t>در کادر جستجو وارد و این گزینه انتخاب شود، مرورگر </a:t>
            </a:r>
            <a:r>
              <a:rPr lang="en-US" dirty="0" err="1" smtClean="0"/>
              <a:t>MeSH</a:t>
            </a:r>
            <a:r>
              <a:rPr lang="en-US" dirty="0" smtClean="0"/>
              <a:t> </a:t>
            </a:r>
            <a:r>
              <a:rPr lang="fa-IR" dirty="0" smtClean="0"/>
              <a:t>در رکوردهای خود به دنبال رکوردهایی می‌گردد که در همه آنها یا بخشی از آنها این عبارت باشد. بنابراین اگر این عبارت در </a:t>
            </a:r>
            <a:r>
              <a:rPr lang="en-US" dirty="0" err="1" smtClean="0"/>
              <a:t>MeSH</a:t>
            </a:r>
            <a:r>
              <a:rPr lang="en-US" dirty="0" smtClean="0"/>
              <a:t> </a:t>
            </a:r>
            <a:r>
              <a:rPr lang="fa-IR" dirty="0" smtClean="0"/>
              <a:t>حضور داشته باشد، کلیه عبارت‌های </a:t>
            </a:r>
            <a:r>
              <a:rPr lang="en-US" dirty="0" smtClean="0">
                <a:hlinkClick r:id="rId2"/>
              </a:rPr>
              <a:t>Inferior Wall Myocardial Infarction</a:t>
            </a:r>
            <a:r>
              <a:rPr lang="en-US" dirty="0" smtClean="0"/>
              <a:t>، </a:t>
            </a:r>
            <a:r>
              <a:rPr lang="en-US" dirty="0" smtClean="0">
                <a:hlinkClick r:id="rId3"/>
              </a:rPr>
              <a:t>Non-ST Elevated Myocardial Infarction</a:t>
            </a:r>
            <a:r>
              <a:rPr lang="en-US" dirty="0" smtClean="0"/>
              <a:t>، </a:t>
            </a:r>
            <a:r>
              <a:rPr lang="en-US" dirty="0" smtClean="0">
                <a:hlinkClick r:id="rId4"/>
              </a:rPr>
              <a:t>Anterior Wall Myocardial Infarction</a:t>
            </a:r>
            <a:r>
              <a:rPr lang="en-US" dirty="0" smtClean="0"/>
              <a:t>، </a:t>
            </a:r>
            <a:r>
              <a:rPr lang="en-US" dirty="0" smtClean="0">
                <a:hlinkClick r:id="rId5"/>
              </a:rPr>
              <a:t>ST Elevation Myocardial Infarction</a:t>
            </a:r>
            <a:r>
              <a:rPr lang="en-US" dirty="0" smtClean="0"/>
              <a:t> </a:t>
            </a:r>
            <a:r>
              <a:rPr lang="fa-IR" dirty="0" smtClean="0"/>
              <a:t>و </a:t>
            </a:r>
            <a:r>
              <a:rPr lang="en-US" dirty="0" smtClean="0">
                <a:hlinkClick r:id="rId6"/>
              </a:rPr>
              <a:t>Myocardial Infarction</a:t>
            </a:r>
            <a:r>
              <a:rPr lang="en-US" dirty="0" smtClean="0"/>
              <a:t> </a:t>
            </a:r>
            <a:r>
              <a:rPr lang="fa-IR" dirty="0" smtClean="0"/>
              <a:t>بازیابی می‌گردد</a:t>
            </a:r>
          </a:p>
          <a:p>
            <a:pPr algn="r">
              <a:buNone/>
            </a:pP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r" rtl="1" fontAlgn="base"/>
            <a:r>
              <a:rPr lang="fa-IR" dirty="0" smtClean="0"/>
              <a:t>هر روش می‌تواند برای جستجوی با تطبیق دقیق، تمام عملگرها یا هریک از عملگرها اصلاح گردد</a:t>
            </a:r>
          </a:p>
          <a:p>
            <a:pPr algn="r" rtl="1" fontAlgn="base"/>
            <a:r>
              <a:rPr lang="fa-IR" dirty="0" smtClean="0"/>
              <a:t>تطبیق دقیق </a:t>
            </a:r>
            <a:r>
              <a:rPr lang="en-US" dirty="0" smtClean="0"/>
              <a:t>(Exact Match): </a:t>
            </a:r>
            <a:r>
              <a:rPr lang="fa-IR" dirty="0" smtClean="0"/>
              <a:t>اصطلاحاتی را می‌یابد که بدون توجه به اینکه آیا این اصطلاح، کاراکترهای حروف کوچک یا بزرگ دارد، دقیقاً مطابق با جستجو باشد.</a:t>
            </a:r>
          </a:p>
          <a:p>
            <a:pPr algn="r" rtl="1" fontAlgn="base">
              <a:buNone/>
            </a:pPr>
            <a:r>
              <a:rPr lang="fa-IR" dirty="0" smtClean="0"/>
              <a:t>به‌طور مثال: اگر کلمه </a:t>
            </a:r>
            <a:r>
              <a:rPr lang="en-US" dirty="0" smtClean="0"/>
              <a:t>Medicine </a:t>
            </a:r>
            <a:r>
              <a:rPr lang="fa-IR" dirty="0" smtClean="0"/>
              <a:t>در کادر جستجو وارد و این گزینه انتخاب شود، چنانچه این کلمه در مرورگر </a:t>
            </a:r>
            <a:r>
              <a:rPr lang="en-US" dirty="0" err="1" smtClean="0"/>
              <a:t>MeSH</a:t>
            </a:r>
            <a:r>
              <a:rPr lang="en-US" dirty="0" smtClean="0"/>
              <a:t> </a:t>
            </a:r>
            <a:r>
              <a:rPr lang="fa-IR" dirty="0" smtClean="0"/>
              <a:t>حضور داشته باشد، مستقیماً صفحه اطلاعات این رکورد بازیابی می‌گردد.</a:t>
            </a:r>
          </a:p>
          <a:p>
            <a:pPr algn="r" rtl="1" fontAlgn="base"/>
            <a:r>
              <a:rPr lang="fa-IR" dirty="0" smtClean="0"/>
              <a:t>تمام عملگرها </a:t>
            </a:r>
            <a:r>
              <a:rPr lang="en-US" dirty="0" smtClean="0"/>
              <a:t>(All Fragments): </a:t>
            </a:r>
            <a:r>
              <a:rPr lang="fa-IR" dirty="0" smtClean="0"/>
              <a:t>همه عبارات ورودی مورد جستجو باید به هر ترتیبی در نتایج جستجو موجود باشد.</a:t>
            </a:r>
          </a:p>
          <a:p>
            <a:pPr algn="r" rtl="1" fontAlgn="base">
              <a:buNone/>
            </a:pPr>
            <a:r>
              <a:rPr lang="fa-IR" dirty="0" smtClean="0"/>
              <a:t>به‌طور مثال: اگر عبارت </a:t>
            </a:r>
            <a:r>
              <a:rPr lang="en-US" dirty="0" smtClean="0"/>
              <a:t>Psychological Feedback </a:t>
            </a:r>
            <a:r>
              <a:rPr lang="fa-IR" dirty="0" smtClean="0"/>
              <a:t>در کادر جستجو وارد و این گزینه انتخاب شود، مرورگر </a:t>
            </a:r>
            <a:r>
              <a:rPr lang="en-US" dirty="0" err="1" smtClean="0"/>
              <a:t>MeSH</a:t>
            </a:r>
            <a:r>
              <a:rPr lang="en-US" dirty="0" smtClean="0"/>
              <a:t> </a:t>
            </a:r>
            <a:r>
              <a:rPr lang="fa-IR" dirty="0" smtClean="0"/>
              <a:t>بین دو کلمه «و» قرار می‌دهد و به‌این‌ترتیب رکوردهای که شامل کلمه </a:t>
            </a:r>
            <a:r>
              <a:rPr lang="en-US" dirty="0" smtClean="0"/>
              <a:t>Psychological </a:t>
            </a:r>
            <a:r>
              <a:rPr lang="fa-IR" dirty="0" smtClean="0"/>
              <a:t>و </a:t>
            </a:r>
            <a:r>
              <a:rPr lang="en-US" dirty="0" smtClean="0"/>
              <a:t>Feedback </a:t>
            </a:r>
            <a:r>
              <a:rPr lang="fa-IR" dirty="0" smtClean="0"/>
              <a:t>هستند بازیابی می‌گردد.</a:t>
            </a:r>
          </a:p>
          <a:p>
            <a:pPr algn="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solidFill>
                  <a:schemeClr val="tx1"/>
                </a:solidFill>
              </a:rPr>
              <a:t>MEDLINE History</a:t>
            </a:r>
            <a:endParaRPr lang="en-US" dirty="0">
              <a:solidFill>
                <a:schemeClr val="tx1"/>
              </a:solidFill>
            </a:endParaRPr>
          </a:p>
        </p:txBody>
      </p:sp>
      <p:sp>
        <p:nvSpPr>
          <p:cNvPr id="3" name="Content Placeholder 2"/>
          <p:cNvSpPr>
            <a:spLocks noGrp="1"/>
          </p:cNvSpPr>
          <p:nvPr>
            <p:ph sz="quarter" idx="1"/>
          </p:nvPr>
        </p:nvSpPr>
        <p:spPr/>
        <p:txBody>
          <a:bodyPr/>
          <a:lstStyle/>
          <a:p>
            <a:pPr algn="just" rtl="1">
              <a:buNone/>
            </a:pPr>
            <a:r>
              <a:rPr lang="fa-IR" dirty="0" smtClean="0"/>
              <a:t>کتابخانه ملی پزشکی </a:t>
            </a:r>
            <a:r>
              <a:rPr lang="en-US" dirty="0" smtClean="0"/>
              <a:t>(</a:t>
            </a:r>
            <a:r>
              <a:rPr lang="en-US" dirty="0" smtClean="0"/>
              <a:t>NLM) </a:t>
            </a:r>
            <a:r>
              <a:rPr lang="fa-IR" dirty="0" smtClean="0"/>
              <a:t>شروع به انتشار </a:t>
            </a:r>
            <a:r>
              <a:rPr lang="en-US" dirty="0" smtClean="0"/>
              <a:t>Index </a:t>
            </a:r>
            <a:r>
              <a:rPr lang="en-US" dirty="0" err="1" smtClean="0"/>
              <a:t>Medicus</a:t>
            </a:r>
            <a:r>
              <a:rPr lang="en-US" dirty="0" smtClean="0"/>
              <a:t>، </a:t>
            </a:r>
            <a:r>
              <a:rPr lang="fa-IR" dirty="0" smtClean="0"/>
              <a:t>فهرست جامع و چاپی کتابشناختی مقالات پزشکی، در سال 1879 کرد که در آن زمان اغلب در کتابخانه های تحقیقاتی و پزشکی یافت می شد. تولید </a:t>
            </a:r>
            <a:r>
              <a:rPr lang="en-US" dirty="0" smtClean="0"/>
              <a:t>Index </a:t>
            </a:r>
            <a:r>
              <a:rPr lang="en-US" dirty="0" err="1" smtClean="0"/>
              <a:t>Medicus</a:t>
            </a:r>
            <a:r>
              <a:rPr lang="en-US" dirty="0" smtClean="0"/>
              <a:t> </a:t>
            </a:r>
            <a:r>
              <a:rPr lang="fa-IR" dirty="0" smtClean="0"/>
              <a:t>در طول زمان تکامل یافت و یک نسخه کامپیوتری به نام سیستم تجزیه و تحلیل و بازیابی ادبیات پزشکی </a:t>
            </a:r>
            <a:r>
              <a:rPr lang="en-US" dirty="0" smtClean="0"/>
              <a:t>(MEDLARS) </a:t>
            </a:r>
            <a:r>
              <a:rPr lang="fa-IR" dirty="0" smtClean="0"/>
              <a:t>در سال 1963 آغاز شد. در آن زمان، مشتریان </a:t>
            </a:r>
            <a:r>
              <a:rPr lang="en-US" dirty="0" smtClean="0"/>
              <a:t>NLM </a:t>
            </a:r>
            <a:r>
              <a:rPr lang="fa-IR" dirty="0" smtClean="0"/>
              <a:t>همچنین می‌توانستند به جای استفاده از شاخص‌های چاپی، درخواست‌هایی را برای بازیابی استنادها از طریق </a:t>
            </a:r>
            <a:r>
              <a:rPr lang="en-US" dirty="0" smtClean="0"/>
              <a:t>MEDLARS </a:t>
            </a:r>
            <a:r>
              <a:rPr lang="fa-IR" dirty="0" smtClean="0"/>
              <a:t>ارسال کنند.</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r" rtl="1" fontAlgn="base">
              <a:buNone/>
            </a:pPr>
            <a:r>
              <a:rPr lang="fa-IR" dirty="0"/>
              <a:t>هر عملگر </a:t>
            </a:r>
            <a:r>
              <a:rPr lang="en-US" dirty="0"/>
              <a:t>(Any Fragment): </a:t>
            </a:r>
            <a:r>
              <a:rPr lang="fa-IR" dirty="0"/>
              <a:t>هر عبارت ورودی مورد جستجو می‌تواند در نتایج جستجو موجود باشد.</a:t>
            </a:r>
          </a:p>
          <a:p>
            <a:pPr algn="r" rtl="1" fontAlgn="base">
              <a:buNone/>
            </a:pPr>
            <a:r>
              <a:rPr lang="fa-IR" dirty="0"/>
              <a:t>به‌طور مثال: اگر عبارت </a:t>
            </a:r>
            <a:r>
              <a:rPr lang="en-US" dirty="0"/>
              <a:t>Psychological Feedback </a:t>
            </a:r>
            <a:r>
              <a:rPr lang="fa-IR" dirty="0"/>
              <a:t>در کادر جستجو وارد و این گزینه را انتخاب شود، مرورگر </a:t>
            </a:r>
            <a:r>
              <a:rPr lang="en-US" dirty="0" err="1"/>
              <a:t>MeSH</a:t>
            </a:r>
            <a:r>
              <a:rPr lang="en-US" dirty="0"/>
              <a:t> </a:t>
            </a:r>
            <a:r>
              <a:rPr lang="fa-IR" dirty="0"/>
              <a:t>بین دو کلمه «یا» قرار می‌دهد و به‌این‌ترتیب رکوردهای که شامل کلمه </a:t>
            </a:r>
            <a:r>
              <a:rPr lang="en-US" dirty="0"/>
              <a:t>Psychological </a:t>
            </a:r>
            <a:r>
              <a:rPr lang="fa-IR" dirty="0"/>
              <a:t>یا </a:t>
            </a:r>
            <a:r>
              <a:rPr lang="en-US" dirty="0"/>
              <a:t>Feedback </a:t>
            </a:r>
            <a:r>
              <a:rPr lang="fa-IR" dirty="0"/>
              <a:t>هستند بازیابی می‌گردد.</a:t>
            </a:r>
          </a:p>
          <a:p>
            <a:pPr algn="r" rtl="1" fontAlgn="base">
              <a:buNone/>
            </a:pPr>
            <a:r>
              <a:rPr lang="fa-IR" dirty="0"/>
              <a:t>هر یک از جستجوهای ذکرشده می‌تواند با هرکدام از موارد زیر محدود یا شرطی شود</a:t>
            </a:r>
          </a:p>
          <a:p>
            <a:pPr algn="r" rtl="1" fontAlgn="base"/>
            <a:r>
              <a:rPr lang="fa-IR" dirty="0"/>
              <a:t>اصطلاحات سرعنوان‌های اصلی </a:t>
            </a:r>
            <a:r>
              <a:rPr lang="en-US" dirty="0"/>
              <a:t>(Main Heading Terms): </a:t>
            </a:r>
            <a:r>
              <a:rPr lang="fa-IR" dirty="0"/>
              <a:t>با انتخاب این گزینه، جستجوی کاربر شامل: اصطلاحات مرجح </a:t>
            </a:r>
            <a:r>
              <a:rPr lang="en-US" dirty="0"/>
              <a:t>(Preferred Term)، </a:t>
            </a:r>
            <a:r>
              <a:rPr lang="fa-IR" dirty="0"/>
              <a:t>اصطلاحات مدخل </a:t>
            </a:r>
            <a:r>
              <a:rPr lang="en-US" dirty="0"/>
              <a:t>(Entry Term)، </a:t>
            </a:r>
            <a:r>
              <a:rPr lang="fa-IR" dirty="0"/>
              <a:t>شرح مدخل </a:t>
            </a:r>
            <a:r>
              <a:rPr lang="en-US" dirty="0"/>
              <a:t>(Entry Version)، </a:t>
            </a:r>
            <a:r>
              <a:rPr lang="fa-IR" dirty="0"/>
              <a:t>و اصطلاحات مقلوب </a:t>
            </a:r>
            <a:r>
              <a:rPr lang="en-US" dirty="0"/>
              <a:t>(Permuted Terms) </a:t>
            </a:r>
            <a:r>
              <a:rPr lang="fa-IR" dirty="0"/>
              <a:t>یافت شده در رکوردهای </a:t>
            </a:r>
            <a:r>
              <a:rPr lang="fa-IR" b="1" i="1" dirty="0"/>
              <a:t>توصیف‌گر</a:t>
            </a:r>
            <a:r>
              <a:rPr lang="fa-IR" dirty="0"/>
              <a:t> می‌گردد.</a:t>
            </a:r>
          </a:p>
          <a:p>
            <a:endParaRPr lang="en-US" dirty="0"/>
          </a:p>
        </p:txBody>
      </p:sp>
    </p:spTree>
    <p:extLst>
      <p:ext uri="{BB962C8B-B14F-4D97-AF65-F5344CB8AC3E}">
        <p14:creationId xmlns:p14="http://schemas.microsoft.com/office/powerpoint/2010/main" val="61388163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8662" y="428604"/>
            <a:ext cx="7772400" cy="1143000"/>
          </a:xfrm>
        </p:spPr>
        <p:txBody>
          <a:bodyPr>
            <a:noAutofit/>
          </a:bodyPr>
          <a:lstStyle/>
          <a:p>
            <a:pPr algn="r" rtl="1"/>
            <a:r>
              <a:rPr lang="fa-IR" sz="2000" dirty="0" smtClean="0">
                <a:solidFill>
                  <a:schemeClr val="tx1"/>
                </a:solidFill>
              </a:rPr>
              <a:t>اصطلاحات توضیح‌گر </a:t>
            </a:r>
            <a:r>
              <a:rPr lang="en-US" sz="2000" dirty="0" smtClean="0">
                <a:solidFill>
                  <a:schemeClr val="tx1"/>
                </a:solidFill>
              </a:rPr>
              <a:t>(Qualifier </a:t>
            </a:r>
            <a:r>
              <a:rPr lang="en-US" sz="2000" dirty="0" smtClean="0">
                <a:solidFill>
                  <a:schemeClr val="tx1"/>
                </a:solidFill>
              </a:rPr>
              <a:t>Terms): </a:t>
            </a:r>
            <a:r>
              <a:rPr lang="fa-IR" sz="2000" dirty="0" smtClean="0">
                <a:solidFill>
                  <a:schemeClr val="tx1"/>
                </a:solidFill>
              </a:rPr>
              <a:t>با انتخاب این گزینه جستجوی کاربر شامل: اصطلاحات مرجح، اصطلاحات مدخل، و اختصارات یافت شده در رکوردهای </a:t>
            </a:r>
            <a:r>
              <a:rPr lang="fa-IR" sz="2000" b="1" i="1" dirty="0" smtClean="0">
                <a:solidFill>
                  <a:schemeClr val="tx1"/>
                </a:solidFill>
              </a:rPr>
              <a:t>توضیح‌گر</a:t>
            </a:r>
            <a:r>
              <a:rPr lang="fa-IR" sz="2000" dirty="0" smtClean="0">
                <a:solidFill>
                  <a:schemeClr val="tx1"/>
                </a:solidFill>
              </a:rPr>
              <a:t> می‌گردد.</a:t>
            </a:r>
            <a:br>
              <a:rPr lang="fa-IR" sz="2000" dirty="0" smtClean="0">
                <a:solidFill>
                  <a:schemeClr val="tx1"/>
                </a:solidFill>
              </a:rPr>
            </a:br>
            <a:endParaRPr lang="en-US" sz="2000" dirty="0">
              <a:solidFill>
                <a:schemeClr val="tx1"/>
              </a:solidFill>
            </a:endParaRPr>
          </a:p>
        </p:txBody>
      </p:sp>
      <p:sp>
        <p:nvSpPr>
          <p:cNvPr id="3" name="Content Placeholder 2"/>
          <p:cNvSpPr>
            <a:spLocks noGrp="1"/>
          </p:cNvSpPr>
          <p:nvPr>
            <p:ph sz="quarter" idx="1"/>
          </p:nvPr>
        </p:nvSpPr>
        <p:spPr>
          <a:xfrm>
            <a:off x="857224" y="1928802"/>
            <a:ext cx="7772400" cy="4572000"/>
          </a:xfrm>
        </p:spPr>
        <p:txBody>
          <a:bodyPr>
            <a:normAutofit/>
          </a:bodyPr>
          <a:lstStyle/>
          <a:p>
            <a:pPr algn="r" rtl="1" fontAlgn="base">
              <a:buNone/>
            </a:pPr>
            <a:r>
              <a:rPr lang="fa-IR" dirty="0" smtClean="0"/>
              <a:t>لازم است نویسندگان بدانند باید از اصطلاحات مرجح موجود در رکوردهای توصیف‌گر برای نمایه‌سازی مقالات خود استفاده کنند نه اصطلاحات مدخل که اصطلاحات مترادف با اصطلاحات مرجح هستند و تنها به‌منظور افزایش نقاط ارجاع به اصطلاحات مرجح در </a:t>
            </a:r>
            <a:r>
              <a:rPr lang="en-US" dirty="0" err="1" smtClean="0"/>
              <a:t>MeSH</a:t>
            </a:r>
            <a:r>
              <a:rPr lang="en-US" dirty="0" smtClean="0"/>
              <a:t> </a:t>
            </a:r>
            <a:r>
              <a:rPr lang="fa-IR" dirty="0" smtClean="0"/>
              <a:t>وجود دارند. اصطلاحات مرجح در رکوردهای توصیف‌گر با </a:t>
            </a:r>
            <a:r>
              <a:rPr lang="en-US" dirty="0" err="1" smtClean="0"/>
              <a:t>MeSH</a:t>
            </a:r>
            <a:r>
              <a:rPr lang="en-US" dirty="0" smtClean="0"/>
              <a:t> Heading </a:t>
            </a:r>
            <a:r>
              <a:rPr lang="fa-IR" dirty="0" smtClean="0"/>
              <a:t>نمایش داده می‌شود.</a:t>
            </a:r>
          </a:p>
          <a:p>
            <a:pPr algn="r" rtl="1" fontAlgn="base">
              <a:buNone/>
            </a:pPr>
            <a:r>
              <a:rPr lang="fa-IR" dirty="0" smtClean="0"/>
              <a:t>به‌طور مثال: اگر کلمه </a:t>
            </a:r>
            <a:r>
              <a:rPr lang="en-US" dirty="0" smtClean="0"/>
              <a:t>Enamel </a:t>
            </a:r>
            <a:r>
              <a:rPr lang="fa-IR" dirty="0" smtClean="0"/>
              <a:t>در کادر جستجو وارد و این گزینه انتخاب شود، در صفحه اطلاعات بازیابی شده مشخص می‌گردد که اصطلاح پذیرفته‌شده برای این کلمه </a:t>
            </a:r>
            <a:r>
              <a:rPr lang="en-US" dirty="0" smtClean="0"/>
              <a:t>Dental Enamel </a:t>
            </a:r>
            <a:r>
              <a:rPr lang="fa-IR" dirty="0" smtClean="0"/>
              <a:t>است و </a:t>
            </a:r>
            <a:r>
              <a:rPr lang="en-US" dirty="0" smtClean="0"/>
              <a:t>Enamel </a:t>
            </a:r>
            <a:r>
              <a:rPr lang="fa-IR" dirty="0" smtClean="0"/>
              <a:t>جزو </a:t>
            </a:r>
            <a:r>
              <a:rPr lang="en-US" dirty="0" smtClean="0"/>
              <a:t>Entry Term </a:t>
            </a:r>
            <a:r>
              <a:rPr lang="fa-IR" dirty="0" smtClean="0"/>
              <a:t>می‌باشد؛ بنابراین کاربر باید از اصطلاح </a:t>
            </a:r>
            <a:r>
              <a:rPr lang="en-US" dirty="0" smtClean="0"/>
              <a:t>Dental Enamel </a:t>
            </a:r>
            <a:r>
              <a:rPr lang="fa-IR" dirty="0" smtClean="0"/>
              <a:t>برای نمایه‌سازی مقاله خود استفاده کند.</a:t>
            </a:r>
          </a:p>
          <a:p>
            <a:pPr algn="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1800" dirty="0" smtClean="0">
                <a:solidFill>
                  <a:schemeClr val="tx1"/>
                </a:solidFill>
              </a:rPr>
              <a:t>اصطلاحات رکورد مفاهیم مکمل (</a:t>
            </a:r>
            <a:r>
              <a:rPr lang="en-US" sz="1800" dirty="0" smtClean="0">
                <a:solidFill>
                  <a:schemeClr val="tx1"/>
                </a:solidFill>
              </a:rPr>
              <a:t>Supplementary Concept Record Terms): </a:t>
            </a:r>
            <a:r>
              <a:rPr lang="fa-IR" sz="1800" dirty="0" smtClean="0">
                <a:solidFill>
                  <a:schemeClr val="tx1"/>
                </a:solidFill>
              </a:rPr>
              <a:t>با انتخاب این گزینه جستجوی کاربر شامل: اصطلاحات مرجح، اصطلاحات مدخل و اصطلاحات اولین شماره یافت شده در </a:t>
            </a:r>
            <a:r>
              <a:rPr lang="fa-IR" sz="1800" b="1" i="1" dirty="0" smtClean="0">
                <a:solidFill>
                  <a:schemeClr val="tx1"/>
                </a:solidFill>
              </a:rPr>
              <a:t>رکوردهای</a:t>
            </a:r>
            <a:r>
              <a:rPr lang="fa-IR" sz="1800" dirty="0" smtClean="0">
                <a:solidFill>
                  <a:schemeClr val="tx1"/>
                </a:solidFill>
              </a:rPr>
              <a:t> </a:t>
            </a:r>
            <a:r>
              <a:rPr lang="fa-IR" sz="1800" b="1" i="1" dirty="0" smtClean="0">
                <a:solidFill>
                  <a:schemeClr val="tx1"/>
                </a:solidFill>
              </a:rPr>
              <a:t>مفاهیم مکمل</a:t>
            </a:r>
            <a:r>
              <a:rPr lang="fa-IR" sz="1800" dirty="0" smtClean="0">
                <a:solidFill>
                  <a:schemeClr val="tx1"/>
                </a:solidFill>
              </a:rPr>
              <a:t> می‌گردد</a:t>
            </a:r>
            <a:endParaRPr lang="en-US" sz="1800" dirty="0">
              <a:solidFill>
                <a:schemeClr val="tx1"/>
              </a:solidFill>
            </a:endParaRPr>
          </a:p>
        </p:txBody>
      </p:sp>
      <p:sp>
        <p:nvSpPr>
          <p:cNvPr id="3" name="Content Placeholder 2"/>
          <p:cNvSpPr>
            <a:spLocks noGrp="1"/>
          </p:cNvSpPr>
          <p:nvPr>
            <p:ph sz="quarter" idx="1"/>
          </p:nvPr>
        </p:nvSpPr>
        <p:spPr>
          <a:xfrm>
            <a:off x="500034" y="1447800"/>
            <a:ext cx="8358246" cy="4572000"/>
          </a:xfrm>
        </p:spPr>
        <p:txBody>
          <a:bodyPr>
            <a:normAutofit fontScale="92500" lnSpcReduction="20000"/>
          </a:bodyPr>
          <a:lstStyle/>
          <a:p>
            <a:pPr algn="r" rtl="1" fontAlgn="base">
              <a:buNone/>
            </a:pPr>
            <a:r>
              <a:rPr lang="fa-IR" dirty="0" smtClean="0"/>
              <a:t>لازم است نویسندگان بدانند این اصطلاحات، کلماتی هستند که توسط نمایه‌سازان پایگاه اطلاعاتی </a:t>
            </a:r>
            <a:r>
              <a:rPr lang="en-US" dirty="0" err="1" smtClean="0"/>
              <a:t>PubMed</a:t>
            </a:r>
            <a:r>
              <a:rPr lang="en-US" dirty="0" smtClean="0"/>
              <a:t> </a:t>
            </a:r>
            <a:r>
              <a:rPr lang="fa-IR" dirty="0" smtClean="0"/>
              <a:t>در متن مقالات دیده شده‌اند و نویسندگان نباید از آنها برای نمایه‌سازی مقالات خود استفاده کنند. اسامی این مواد توسط واژگان کنترل‌شده </a:t>
            </a:r>
            <a:r>
              <a:rPr lang="en-US" dirty="0" err="1" smtClean="0"/>
              <a:t>MeSH</a:t>
            </a:r>
            <a:r>
              <a:rPr lang="en-US" dirty="0" smtClean="0"/>
              <a:t> </a:t>
            </a:r>
            <a:r>
              <a:rPr lang="fa-IR" dirty="0" smtClean="0"/>
              <a:t>به‌صورت صحیح نام‌گذاری شده‌اند.</a:t>
            </a:r>
            <a:endParaRPr lang="en-US" dirty="0" smtClean="0"/>
          </a:p>
          <a:p>
            <a:pPr algn="r" rtl="1" fontAlgn="base">
              <a:buNone/>
            </a:pPr>
            <a:r>
              <a:rPr lang="fa-IR" dirty="0" smtClean="0"/>
              <a:t> اصطلاحات موجود در رکوردهای مفاهیم مکمل با </a:t>
            </a:r>
            <a:r>
              <a:rPr lang="en-US" dirty="0" err="1" smtClean="0"/>
              <a:t>MeSH</a:t>
            </a:r>
            <a:r>
              <a:rPr lang="en-US" dirty="0" smtClean="0"/>
              <a:t> Supplementary </a:t>
            </a:r>
            <a:r>
              <a:rPr lang="fa-IR" dirty="0" smtClean="0"/>
              <a:t>نمایش داده می‌شود؛ نام صحیح و مرجح برای آنها در مقابل عبارت </a:t>
            </a:r>
            <a:r>
              <a:rPr lang="en-US" dirty="0" smtClean="0"/>
              <a:t>Heading Mapped to </a:t>
            </a:r>
            <a:r>
              <a:rPr lang="fa-IR" dirty="0" smtClean="0"/>
              <a:t>به‌صورت هایپرلینک در صفحه رکورد مفاهیم مکمل بازیابی‌شده دیده می‌شود.</a:t>
            </a:r>
            <a:endParaRPr lang="en-US" dirty="0" smtClean="0"/>
          </a:p>
          <a:p>
            <a:pPr algn="r" rtl="1" fontAlgn="base">
              <a:buNone/>
            </a:pPr>
            <a:endParaRPr lang="fa-IR" dirty="0" smtClean="0"/>
          </a:p>
          <a:p>
            <a:pPr algn="r" rtl="1" fontAlgn="base">
              <a:buNone/>
            </a:pPr>
            <a:r>
              <a:rPr lang="fa-IR" dirty="0" smtClean="0"/>
              <a:t>به‌طور مثال: اگر کلمه </a:t>
            </a:r>
            <a:r>
              <a:rPr lang="en-US" dirty="0" err="1" smtClean="0"/>
              <a:t>lipocalin</a:t>
            </a:r>
            <a:r>
              <a:rPr lang="en-US" dirty="0" smtClean="0"/>
              <a:t> </a:t>
            </a:r>
            <a:r>
              <a:rPr lang="en-US" dirty="0" err="1" smtClean="0"/>
              <a:t>FluA</a:t>
            </a:r>
            <a:r>
              <a:rPr lang="en-US" dirty="0" smtClean="0"/>
              <a:t> </a:t>
            </a:r>
            <a:r>
              <a:rPr lang="fa-IR" dirty="0" smtClean="0"/>
              <a:t>در کادر جستجو وارد و این گزینه را انتخاب شود. در صفحه بازیابی شده، نام این ماده در مقابل </a:t>
            </a:r>
            <a:r>
              <a:rPr lang="en-US" dirty="0" err="1" smtClean="0"/>
              <a:t>MeSH</a:t>
            </a:r>
            <a:r>
              <a:rPr lang="en-US" dirty="0" smtClean="0"/>
              <a:t> Supplementary </a:t>
            </a:r>
            <a:r>
              <a:rPr lang="fa-IR" dirty="0" smtClean="0"/>
              <a:t>و دو اصطلاح </a:t>
            </a:r>
            <a:r>
              <a:rPr lang="en-US" dirty="0" smtClean="0"/>
              <a:t>Recombinant Proteins </a:t>
            </a:r>
            <a:r>
              <a:rPr lang="fa-IR" dirty="0" smtClean="0"/>
              <a:t>و</a:t>
            </a:r>
            <a:r>
              <a:rPr lang="en-US" dirty="0" err="1" smtClean="0"/>
              <a:t>Lipocalins</a:t>
            </a:r>
            <a:r>
              <a:rPr lang="en-US" dirty="0" smtClean="0"/>
              <a:t>  </a:t>
            </a:r>
            <a:r>
              <a:rPr lang="fa-IR" dirty="0" smtClean="0"/>
              <a:t>به‌عنوان اصطلاحات پذیرفته‌شده برای این ماده در مقابل </a:t>
            </a:r>
            <a:r>
              <a:rPr lang="en-US" dirty="0" smtClean="0"/>
              <a:t>Heading Mapped to </a:t>
            </a:r>
            <a:r>
              <a:rPr lang="fa-IR" dirty="0" smtClean="0"/>
              <a:t>درج شده که کاربر باید از یکی از این دو اصطلاح برای نمایه‌سازی مقاله خود استفاده کند.</a:t>
            </a:r>
          </a:p>
          <a:p>
            <a:pPr algn="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r" rtl="1" fontAlgn="base"/>
            <a:r>
              <a:rPr lang="fa-IR" dirty="0" smtClean="0"/>
              <a:t>تمام اصطلاحات </a:t>
            </a:r>
            <a:r>
              <a:rPr lang="en-US" dirty="0" smtClean="0"/>
              <a:t>(All Terms): </a:t>
            </a:r>
            <a:r>
              <a:rPr lang="fa-IR" dirty="0" smtClean="0"/>
              <a:t>شامل تمام</a:t>
            </a:r>
            <a:r>
              <a:rPr lang="en-US" dirty="0" smtClean="0"/>
              <a:t> </a:t>
            </a:r>
            <a:r>
              <a:rPr lang="fa-IR" dirty="0" smtClean="0"/>
              <a:t>جستجوی رکوردها، هرکدام از فیلدهای متاداده نیز می‌تواند مورد هدف خود قرار دهد</a:t>
            </a:r>
            <a:endParaRPr lang="en-US" dirty="0" smtClean="0"/>
          </a:p>
          <a:p>
            <a:pPr algn="r" rtl="1" fontAlgn="base"/>
            <a:endParaRPr lang="en-US" dirty="0" smtClean="0"/>
          </a:p>
          <a:p>
            <a:pPr algn="r" rtl="1" fontAlgn="base">
              <a:buNone/>
            </a:pPr>
            <a:r>
              <a:rPr lang="fa-IR" dirty="0" smtClean="0"/>
              <a:t>اثرات دارویی (</a:t>
            </a:r>
            <a:r>
              <a:rPr lang="en-US" dirty="0" smtClean="0"/>
              <a:t>Pharmacological Actions): </a:t>
            </a:r>
            <a:r>
              <a:rPr lang="fa-IR" dirty="0" smtClean="0"/>
              <a:t>اثرات و استفاده‌های مختلف اسامی داروها و مواد شیمیایی موجود در مرورگر </a:t>
            </a:r>
            <a:r>
              <a:rPr lang="en-US" dirty="0" err="1" smtClean="0"/>
              <a:t>MeSH</a:t>
            </a:r>
            <a:r>
              <a:rPr lang="en-US" dirty="0" smtClean="0"/>
              <a:t> </a:t>
            </a:r>
            <a:r>
              <a:rPr lang="fa-IR" dirty="0" smtClean="0"/>
              <a:t>با این گزینه نشان داده می‌شود.</a:t>
            </a:r>
          </a:p>
          <a:p>
            <a:pPr algn="r" rtl="1" fontAlgn="base"/>
            <a:r>
              <a:rPr lang="fa-IR" dirty="0" smtClean="0"/>
              <a:t>به‌طور مثال: اگر کاربری به دنبال کلیدواژه استانداری برای مقاله خود در ارتباط با اثرات دارویی </a:t>
            </a:r>
            <a:r>
              <a:rPr lang="en-US" dirty="0" smtClean="0">
                <a:hlinkClick r:id="rId2"/>
              </a:rPr>
              <a:t>Aspirin</a:t>
            </a:r>
            <a:r>
              <a:rPr lang="en-US" dirty="0" smtClean="0"/>
              <a:t> </a:t>
            </a:r>
            <a:r>
              <a:rPr lang="fa-IR" dirty="0" smtClean="0"/>
              <a:t>باشد، پس از وارد کردن </a:t>
            </a:r>
            <a:r>
              <a:rPr lang="en-US" dirty="0" smtClean="0">
                <a:hlinkClick r:id="rId2"/>
              </a:rPr>
              <a:t>Aspirin</a:t>
            </a:r>
            <a:r>
              <a:rPr lang="en-US" dirty="0" smtClean="0"/>
              <a:t> </a:t>
            </a:r>
            <a:r>
              <a:rPr lang="fa-IR" dirty="0" smtClean="0"/>
              <a:t>در کادر جستجو و انتخاب این گزینه، کلیه عبارت‌های </a:t>
            </a:r>
            <a:r>
              <a:rPr lang="en-US" dirty="0" smtClean="0"/>
              <a:t>Anti-Inflammatory Agents, Non-Steroidal، Antipyretics، </a:t>
            </a:r>
            <a:r>
              <a:rPr lang="en-US" dirty="0" err="1" smtClean="0"/>
              <a:t>Cyclooxygenase</a:t>
            </a:r>
            <a:r>
              <a:rPr lang="en-US" dirty="0" smtClean="0"/>
              <a:t> Inhibitors، </a:t>
            </a:r>
            <a:r>
              <a:rPr lang="en-US" dirty="0" err="1" smtClean="0"/>
              <a:t>Fibrinolytic</a:t>
            </a:r>
            <a:r>
              <a:rPr lang="en-US" dirty="0" smtClean="0"/>
              <a:t> Agents </a:t>
            </a:r>
            <a:r>
              <a:rPr lang="fa-IR" dirty="0" smtClean="0"/>
              <a:t>و </a:t>
            </a:r>
            <a:r>
              <a:rPr lang="en-US" dirty="0" smtClean="0"/>
              <a:t>Platelet Aggregation Inhibitors </a:t>
            </a:r>
            <a:r>
              <a:rPr lang="fa-IR" dirty="0" smtClean="0"/>
              <a:t>برای وی بازیابی می‌گردد</a:t>
            </a:r>
            <a:r>
              <a:rPr lang="fa-IR" i="1" dirty="0" smtClean="0"/>
              <a:t>.</a:t>
            </a:r>
            <a:endParaRPr lang="fa-I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rtl="1" fontAlgn="base"/>
            <a:r>
              <a:rPr lang="fa-IR" dirty="0" smtClean="0"/>
              <a:t>ثبت اختصاص‌یافته توسط خدمات چکیده‌های شیمی، شماره کمیسیون آنزیم، یا با یک شناساگر منحصربه‌فرد در سیستم ثبت مواد غذایی و دارویی مطابقت دارد، بازیابی می‌گردد.</a:t>
            </a:r>
          </a:p>
          <a:p>
            <a:pPr algn="r" rtl="1" fontAlgn="base"/>
            <a:r>
              <a:rPr lang="fa-IR" dirty="0" smtClean="0"/>
              <a:t>به‌طور مثال: اگر کاربری شماره </a:t>
            </a:r>
            <a:r>
              <a:rPr lang="en-US" dirty="0" smtClean="0"/>
              <a:t>EC 3.1.1.34 </a:t>
            </a:r>
            <a:r>
              <a:rPr lang="fa-IR" dirty="0" smtClean="0"/>
              <a:t>در کادر جستجو وارد و این گزینه را انتخاب کند، کلیه عبارت‌های </a:t>
            </a:r>
            <a:r>
              <a:rPr lang="en-US" dirty="0" smtClean="0"/>
              <a:t>mouse </a:t>
            </a:r>
            <a:r>
              <a:rPr lang="en-US" dirty="0" err="1" smtClean="0">
                <a:hlinkClick r:id="rId2"/>
              </a:rPr>
              <a:t>diacylglycerol</a:t>
            </a:r>
            <a:r>
              <a:rPr lang="en-US" dirty="0" smtClean="0">
                <a:hlinkClick r:id="rId2"/>
              </a:rPr>
              <a:t> lipase beta</a:t>
            </a:r>
            <a:r>
              <a:rPr lang="en-US" dirty="0" smtClean="0"/>
              <a:t>، human </a:t>
            </a:r>
            <a:r>
              <a:rPr lang="en-US" dirty="0" smtClean="0">
                <a:hlinkClick r:id="rId3"/>
              </a:rPr>
              <a:t>LPL </a:t>
            </a:r>
            <a:r>
              <a:rPr lang="en-US" dirty="0" err="1" smtClean="0">
                <a:hlinkClick r:id="rId3"/>
              </a:rPr>
              <a:t>protein،</a:t>
            </a:r>
            <a:r>
              <a:rPr lang="en-US" dirty="0" err="1" smtClean="0"/>
              <a:t>human</a:t>
            </a:r>
            <a:r>
              <a:rPr lang="en-US" dirty="0" smtClean="0"/>
              <a:t> </a:t>
            </a:r>
            <a:r>
              <a:rPr lang="en-US" dirty="0" err="1" smtClean="0">
                <a:hlinkClick r:id="rId4"/>
              </a:rPr>
              <a:t>diacylglycerol</a:t>
            </a:r>
            <a:r>
              <a:rPr lang="en-US" dirty="0" smtClean="0">
                <a:hlinkClick r:id="rId4"/>
              </a:rPr>
              <a:t> lipase beta ،</a:t>
            </a:r>
            <a:r>
              <a:rPr lang="en-US" dirty="0" smtClean="0"/>
              <a:t>human </a:t>
            </a:r>
            <a:r>
              <a:rPr lang="en-US" dirty="0" err="1" smtClean="0">
                <a:hlinkClick r:id="rId5"/>
              </a:rPr>
              <a:t>diacylglycerol</a:t>
            </a:r>
            <a:r>
              <a:rPr lang="en-US" dirty="0" smtClean="0">
                <a:hlinkClick r:id="rId5"/>
              </a:rPr>
              <a:t> lipase alpha </a:t>
            </a:r>
            <a:r>
              <a:rPr lang="fa-IR" dirty="0" smtClean="0">
                <a:hlinkClick r:id="rId5"/>
              </a:rPr>
              <a:t>و</a:t>
            </a:r>
            <a:r>
              <a:rPr lang="en-US" dirty="0" smtClean="0">
                <a:hlinkClick r:id="rId6"/>
              </a:rPr>
              <a:t>Lipoprotein Lipase </a:t>
            </a:r>
            <a:r>
              <a:rPr lang="fa-IR" dirty="0" smtClean="0">
                <a:hlinkClick r:id="rId6"/>
              </a:rPr>
              <a:t>برای وی بازیابی می‏گردد.</a:t>
            </a:r>
            <a:endParaRPr lang="fa-IR" dirty="0" smtClean="0"/>
          </a:p>
          <a:p>
            <a:pPr algn="r"/>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rtl="1" fontAlgn="base"/>
            <a:r>
              <a:rPr lang="fa-IR" dirty="0" smtClean="0"/>
              <a:t>شناسه منحصربه‌فرد </a:t>
            </a:r>
            <a:r>
              <a:rPr lang="en-US" dirty="0" err="1" smtClean="0"/>
              <a:t>MeSH</a:t>
            </a:r>
            <a:r>
              <a:rPr lang="en-US" dirty="0" smtClean="0"/>
              <a:t> (</a:t>
            </a:r>
            <a:r>
              <a:rPr lang="en-US" dirty="0" err="1" smtClean="0"/>
              <a:t>MeSH</a:t>
            </a:r>
            <a:r>
              <a:rPr lang="en-US" dirty="0" smtClean="0"/>
              <a:t> Unique ID): </a:t>
            </a:r>
            <a:r>
              <a:rPr lang="fa-IR" dirty="0" smtClean="0"/>
              <a:t>توصیف‌گر، توضیح‌گر و رکوردهای مفاهیم مکمل را با شناساگر منحصربه‌فرد رکوردشان می‌یابد.</a:t>
            </a:r>
          </a:p>
          <a:p>
            <a:pPr algn="r" rtl="1" fontAlgn="base"/>
            <a:r>
              <a:rPr lang="fa-IR" dirty="0" smtClean="0"/>
              <a:t>به‌طور مثال: اگر شماره </a:t>
            </a:r>
            <a:r>
              <a:rPr lang="en-US" dirty="0" smtClean="0"/>
              <a:t>D000001 </a:t>
            </a:r>
            <a:r>
              <a:rPr lang="fa-IR" dirty="0" smtClean="0"/>
              <a:t>در کادر جستجو وارد و این گزینه انتخاب شود، کلمه </a:t>
            </a:r>
            <a:r>
              <a:rPr lang="en-US" dirty="0" err="1" smtClean="0">
                <a:hlinkClick r:id="rId2"/>
              </a:rPr>
              <a:t>Calcimycin</a:t>
            </a:r>
            <a:r>
              <a:rPr lang="en-US" dirty="0" smtClean="0"/>
              <a:t> </a:t>
            </a:r>
            <a:r>
              <a:rPr lang="fa-IR" dirty="0" smtClean="0"/>
              <a:t>که این شماره به آن تعلق دارد، بازیابی می‌گردد.</a:t>
            </a:r>
          </a:p>
          <a:p>
            <a:pPr algn="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20000"/>
          </a:bodyPr>
          <a:lstStyle/>
          <a:p>
            <a:pPr algn="r" rtl="1" fontAlgn="base"/>
            <a:r>
              <a:rPr lang="fa-IR" dirty="0" smtClean="0"/>
              <a:t>یادداشت دامنه (</a:t>
            </a:r>
            <a:r>
              <a:rPr lang="en-US" dirty="0" smtClean="0"/>
              <a:t>Annotation or Scope Note): </a:t>
            </a:r>
            <a:r>
              <a:rPr lang="fa-IR" dirty="0" smtClean="0"/>
              <a:t>رکوردها یا رشته‌هایی را می‌یابد که با متن موجود در فیلدهای متن آزاد (</a:t>
            </a:r>
            <a:r>
              <a:rPr lang="en-US" dirty="0" smtClean="0"/>
              <a:t>free-text) </a:t>
            </a:r>
            <a:r>
              <a:rPr lang="fa-IR" dirty="0" smtClean="0"/>
              <a:t>مطابقت می‌کنند.</a:t>
            </a:r>
          </a:p>
          <a:p>
            <a:pPr algn="r" rtl="1" fontAlgn="base"/>
            <a:r>
              <a:rPr lang="fa-IR" dirty="0" smtClean="0"/>
              <a:t>به‌طور مثال: اگر کاربری عبارت </a:t>
            </a:r>
            <a:r>
              <a:rPr lang="en-US" dirty="0" smtClean="0"/>
              <a:t>human &amp; animal </a:t>
            </a:r>
            <a:r>
              <a:rPr lang="fa-IR" dirty="0" smtClean="0"/>
              <a:t>را در کادر جستجو وارد و این گزینه را انتخاب کند. مرورگر </a:t>
            </a:r>
            <a:r>
              <a:rPr lang="en-US" dirty="0" err="1" smtClean="0"/>
              <a:t>MeSH</a:t>
            </a:r>
            <a:r>
              <a:rPr lang="en-US" dirty="0" smtClean="0"/>
              <a:t> </a:t>
            </a:r>
            <a:r>
              <a:rPr lang="fa-IR" dirty="0" smtClean="0"/>
              <a:t>کلیه توصیف‌گرهایی که در بخش </a:t>
            </a:r>
            <a:r>
              <a:rPr lang="en-US" dirty="0" smtClean="0"/>
              <a:t>Annotation or Scope Note </a:t>
            </a:r>
            <a:r>
              <a:rPr lang="fa-IR" dirty="0" smtClean="0"/>
              <a:t>آنها، این عبارت وجود دارد را بازیابی می‌کند.</a:t>
            </a:r>
          </a:p>
          <a:p>
            <a:pPr algn="r" rtl="1" fontAlgn="base"/>
            <a:r>
              <a:rPr lang="fa-IR" dirty="0" smtClean="0"/>
              <a:t>سرعنوان ترسیم‌شده برای (</a:t>
            </a:r>
            <a:r>
              <a:rPr lang="en-US" dirty="0" smtClean="0"/>
              <a:t>Heading Mapped To): </a:t>
            </a:r>
            <a:r>
              <a:rPr lang="fa-IR" dirty="0" smtClean="0"/>
              <a:t>رکوردهایی با مفاهیم مکمل را بازیابی می‌کند که برای سرعنوان توصیف‌گر خاصی ترسیم شده‌اند.</a:t>
            </a:r>
          </a:p>
          <a:p>
            <a:pPr algn="r" rtl="1" fontAlgn="base"/>
            <a:r>
              <a:rPr lang="fa-IR" dirty="0" smtClean="0"/>
              <a:t>به‌طور مثال: اگر عبارت </a:t>
            </a:r>
            <a:r>
              <a:rPr lang="en-US" dirty="0" err="1" smtClean="0"/>
              <a:t>atorvastatin</a:t>
            </a:r>
            <a:r>
              <a:rPr lang="en-US" dirty="0" smtClean="0"/>
              <a:t> </a:t>
            </a:r>
            <a:r>
              <a:rPr lang="fa-IR" dirty="0" smtClean="0"/>
              <a:t>در کادر جستجو وارد و این گزینه انتخاب شود، مرورگر </a:t>
            </a:r>
            <a:r>
              <a:rPr lang="en-US" dirty="0" err="1" smtClean="0"/>
              <a:t>MeSH</a:t>
            </a:r>
            <a:r>
              <a:rPr lang="en-US" dirty="0" smtClean="0"/>
              <a:t> </a:t>
            </a:r>
            <a:r>
              <a:rPr lang="fa-IR" dirty="0" smtClean="0"/>
              <a:t>دو عبارت </a:t>
            </a:r>
            <a:r>
              <a:rPr lang="fa-IR" dirty="0" smtClean="0">
                <a:hlinkClick r:id="rId2"/>
              </a:rPr>
              <a:t>4-</a:t>
            </a:r>
            <a:r>
              <a:rPr lang="en-US" dirty="0" err="1" smtClean="0">
                <a:hlinkClick r:id="rId2"/>
              </a:rPr>
              <a:t>hydroxyatorvastatin</a:t>
            </a:r>
            <a:r>
              <a:rPr lang="en-US" dirty="0" smtClean="0"/>
              <a:t> </a:t>
            </a:r>
            <a:r>
              <a:rPr lang="fa-IR" dirty="0" smtClean="0"/>
              <a:t>و </a:t>
            </a:r>
            <a:r>
              <a:rPr lang="fa-IR" dirty="0" smtClean="0">
                <a:hlinkClick r:id="rId3"/>
              </a:rPr>
              <a:t>2-</a:t>
            </a:r>
            <a:r>
              <a:rPr lang="en-US" dirty="0" err="1" smtClean="0">
                <a:hlinkClick r:id="rId3"/>
              </a:rPr>
              <a:t>hydroxyatorvastatin</a:t>
            </a:r>
            <a:r>
              <a:rPr lang="en-US" dirty="0" smtClean="0"/>
              <a:t> </a:t>
            </a:r>
            <a:r>
              <a:rPr lang="fa-IR" dirty="0" smtClean="0"/>
              <a:t>را بازیابی می‌کند. بدین معنی که اصطلاح پذیرفته‌شده‌ای که نویسندگان و نمایه‌سازان مجازند به‌جای عبارت‌های مذکور بازیابی‌شده به کار ببرند چیست.</a:t>
            </a:r>
          </a:p>
          <a:p>
            <a:pPr algn="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lstStyle/>
          <a:p>
            <a:pPr algn="r" rtl="1" fontAlgn="base"/>
            <a:r>
              <a:rPr lang="fa-IR" dirty="0" smtClean="0"/>
              <a:t>اطلاعات </a:t>
            </a:r>
            <a:r>
              <a:rPr lang="fa-IR" dirty="0" smtClean="0"/>
              <a:t>نمایه‌سازی </a:t>
            </a:r>
            <a:r>
              <a:rPr lang="en-US" dirty="0" smtClean="0"/>
              <a:t>(Indexing </a:t>
            </a:r>
            <a:r>
              <a:rPr lang="en-US" dirty="0" smtClean="0"/>
              <a:t>Information): </a:t>
            </a:r>
            <a:r>
              <a:rPr lang="fa-IR" dirty="0" smtClean="0"/>
              <a:t>رکوردهای با مفاهیم مکمل را بازیابی می‌کند که شامل یک سرعنوان توصیف‌گر مطابقت‌کننده در فیلد </a:t>
            </a:r>
            <a:r>
              <a:rPr lang="en-US" dirty="0" smtClean="0"/>
              <a:t>II </a:t>
            </a:r>
            <a:r>
              <a:rPr lang="fa-IR" dirty="0" smtClean="0"/>
              <a:t>خود هستند.</a:t>
            </a:r>
          </a:p>
          <a:p>
            <a:pPr algn="r" rtl="1" fontAlgn="base"/>
            <a:r>
              <a:rPr lang="fa-IR" dirty="0" smtClean="0"/>
              <a:t>به‌طور مثال: اگر کلمه </a:t>
            </a:r>
            <a:r>
              <a:rPr lang="en-US" dirty="0" smtClean="0"/>
              <a:t>HIV </a:t>
            </a:r>
            <a:r>
              <a:rPr lang="fa-IR" dirty="0" smtClean="0"/>
              <a:t>در کادر جستجو وارد و این گزینه انتخاب شود، کلیه رکوردهای موجود در مرورگر </a:t>
            </a:r>
            <a:r>
              <a:rPr lang="en-US" dirty="0" err="1" smtClean="0"/>
              <a:t>MeSH</a:t>
            </a:r>
            <a:r>
              <a:rPr lang="en-US" dirty="0" smtClean="0"/>
              <a:t> </a:t>
            </a:r>
            <a:r>
              <a:rPr lang="fa-IR" dirty="0" smtClean="0"/>
              <a:t>که در اطلاعات نمایه‌سازی آنها، این کلمه وجود دارد بازیابی می‌گردد.</a:t>
            </a:r>
          </a:p>
          <a:p>
            <a:pPr algn="r" rtl="1"/>
            <a:r>
              <a:rPr lang="fa-IR" dirty="0" smtClean="0"/>
              <a:t/>
            </a:r>
            <a:br>
              <a:rPr lang="fa-IR" dirty="0" smtClean="0"/>
            </a:b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92500" lnSpcReduction="10000"/>
          </a:bodyPr>
          <a:lstStyle/>
          <a:p>
            <a:pPr algn="r" rtl="1"/>
            <a:r>
              <a:rPr lang="fa-IR" dirty="0" smtClean="0"/>
              <a:t>در اواخر دهه 1960، </a:t>
            </a:r>
            <a:r>
              <a:rPr lang="en-US" dirty="0" smtClean="0"/>
              <a:t>NLM </a:t>
            </a:r>
            <a:r>
              <a:rPr lang="fa-IR" dirty="0" smtClean="0"/>
              <a:t>همچنین توزیع داده های استنادی </a:t>
            </a:r>
            <a:r>
              <a:rPr lang="en-US" dirty="0" smtClean="0"/>
              <a:t>Index </a:t>
            </a:r>
            <a:r>
              <a:rPr lang="en-US" dirty="0" err="1" smtClean="0"/>
              <a:t>Medicus</a:t>
            </a:r>
            <a:r>
              <a:rPr lang="en-US" dirty="0" smtClean="0"/>
              <a:t> </a:t>
            </a:r>
            <a:r>
              <a:rPr lang="fa-IR" dirty="0" smtClean="0"/>
              <a:t>را از طریق تولید نوارهای داده رایانه ای آغاز کرد. این نوارها به کتابخانه‌ها و سازمان‌هایی که دسترسی کامپیوتری محلی به داده‌های استنادی را فراهم می‌کردند، توزیع شد.</a:t>
            </a:r>
          </a:p>
          <a:p>
            <a:pPr algn="r" rtl="1"/>
            <a:endParaRPr lang="fa-IR" dirty="0" smtClean="0"/>
          </a:p>
          <a:p>
            <a:pPr algn="r" rtl="1"/>
            <a:r>
              <a:rPr lang="fa-IR" dirty="0" smtClean="0"/>
              <a:t>در سال 1971، </a:t>
            </a:r>
            <a:r>
              <a:rPr lang="en-US" dirty="0" smtClean="0"/>
              <a:t>NLM </a:t>
            </a:r>
            <a:r>
              <a:rPr lang="fa-IR" dirty="0" smtClean="0"/>
              <a:t>شروع به ارائه دسترسی به محتوای </a:t>
            </a:r>
            <a:r>
              <a:rPr lang="en-US" dirty="0" smtClean="0"/>
              <a:t>Index </a:t>
            </a:r>
            <a:r>
              <a:rPr lang="en-US" dirty="0" err="1" smtClean="0"/>
              <a:t>Medicus</a:t>
            </a:r>
            <a:r>
              <a:rPr lang="en-US" dirty="0" smtClean="0"/>
              <a:t> </a:t>
            </a:r>
            <a:r>
              <a:rPr lang="fa-IR" dirty="0" smtClean="0"/>
              <a:t>از طریق سیستم </a:t>
            </a:r>
            <a:r>
              <a:rPr lang="en-US" dirty="0" smtClean="0"/>
              <a:t>MEDLARS </a:t>
            </a:r>
            <a:r>
              <a:rPr lang="en-US" dirty="0" err="1" smtClean="0"/>
              <a:t>onLINE</a:t>
            </a:r>
            <a:r>
              <a:rPr lang="en-US" dirty="0" smtClean="0"/>
              <a:t> (MEDLINE) </a:t>
            </a:r>
            <a:r>
              <a:rPr lang="fa-IR" dirty="0" smtClean="0"/>
              <a:t>کرد که از سیستم‌های مخابراتی تخصصی استفاده می‌کرد. این سیستم دسترسی به استنادات مجلات پزشکی را که از سال 1966 به بعد منتشر شده بود و در </a:t>
            </a:r>
            <a:r>
              <a:rPr lang="en-US" dirty="0" smtClean="0"/>
              <a:t>Index </a:t>
            </a:r>
            <a:r>
              <a:rPr lang="en-US" dirty="0" err="1" smtClean="0"/>
              <a:t>Medicus</a:t>
            </a:r>
            <a:r>
              <a:rPr lang="en-US" dirty="0" smtClean="0"/>
              <a:t> </a:t>
            </a:r>
            <a:r>
              <a:rPr lang="fa-IR" dirty="0" smtClean="0"/>
              <a:t>گنجانده شده بود، فراهم کرد. دسترسی به </a:t>
            </a:r>
            <a:r>
              <a:rPr lang="en-US" dirty="0" smtClean="0"/>
              <a:t>MEDLINE </a:t>
            </a:r>
            <a:r>
              <a:rPr lang="fa-IR" dirty="0" smtClean="0"/>
              <a:t>نیاز به آموزش در دستور خط فرمان مورد استفاده برای جستجوی پایگاه داده دارد.</a:t>
            </a:r>
          </a:p>
          <a:p>
            <a:pPr algn="r" rtl="1"/>
            <a:endParaRPr lang="fa-I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lnSpcReduction="10000"/>
          </a:bodyPr>
          <a:lstStyle/>
          <a:p>
            <a:pPr algn="r" rtl="1"/>
            <a:r>
              <a:rPr lang="fa-IR" dirty="0"/>
              <a:t>در اواسط دهه 1980، </a:t>
            </a:r>
            <a:r>
              <a:rPr lang="en-US" dirty="0"/>
              <a:t>NLM </a:t>
            </a:r>
            <a:r>
              <a:rPr lang="fa-IR" dirty="0"/>
              <a:t>یک برنامه نرم افزاری به نام </a:t>
            </a:r>
            <a:r>
              <a:rPr lang="en-US" dirty="0"/>
              <a:t>Grateful MED </a:t>
            </a:r>
            <a:r>
              <a:rPr lang="fa-IR" dirty="0"/>
              <a:t>توسعه داد که هدف آن گسترش و سهولت دسترسی به پایگاه های داده </a:t>
            </a:r>
            <a:r>
              <a:rPr lang="en-US" dirty="0"/>
              <a:t>NLM، </a:t>
            </a:r>
            <a:r>
              <a:rPr lang="fa-IR" dirty="0"/>
              <a:t>از جمله </a:t>
            </a:r>
            <a:r>
              <a:rPr lang="en-US" dirty="0"/>
              <a:t>MEDLINE </a:t>
            </a:r>
            <a:r>
              <a:rPr lang="fa-IR" dirty="0"/>
              <a:t>بود. </a:t>
            </a:r>
            <a:r>
              <a:rPr lang="en-US" dirty="0"/>
              <a:t>Grateful Med </a:t>
            </a:r>
            <a:r>
              <a:rPr lang="fa-IR" dirty="0"/>
              <a:t>برای </a:t>
            </a:r>
            <a:r>
              <a:rPr lang="en-US" dirty="0"/>
              <a:t>MEDLARS </a:t>
            </a:r>
            <a:r>
              <a:rPr lang="fa-IR" dirty="0"/>
              <a:t>کاربرپسندتر بود و بین سالهای 1986 و 2001 مورد استفاده قرار گرفت.</a:t>
            </a:r>
          </a:p>
          <a:p>
            <a:pPr algn="r" rtl="1"/>
            <a:endParaRPr lang="fa-IR" dirty="0"/>
          </a:p>
          <a:p>
            <a:pPr algn="r" rtl="1"/>
            <a:r>
              <a:rPr lang="fa-IR" dirty="0"/>
              <a:t>در سال 1997، </a:t>
            </a:r>
            <a:r>
              <a:rPr lang="en-US" dirty="0"/>
              <a:t>PubMed </a:t>
            </a:r>
            <a:r>
              <a:rPr lang="fa-IR" dirty="0"/>
              <a:t>راه اندازی شد و امکان دسترسی به داده های </a:t>
            </a:r>
            <a:r>
              <a:rPr lang="en-US" dirty="0"/>
              <a:t>MEDLINE </a:t>
            </a:r>
            <a:r>
              <a:rPr lang="fa-IR" dirty="0"/>
              <a:t>از طریق اینترنت را فراهم کرد. نسخه آنلاین قبلی </a:t>
            </a:r>
            <a:r>
              <a:rPr lang="en-US" dirty="0"/>
              <a:t>MEDLINE </a:t>
            </a:r>
            <a:r>
              <a:rPr lang="fa-IR" dirty="0"/>
              <a:t>که از طریق </a:t>
            </a:r>
            <a:r>
              <a:rPr lang="en-US" dirty="0"/>
              <a:t>MEDLARS </a:t>
            </a:r>
            <a:r>
              <a:rPr lang="fa-IR" dirty="0"/>
              <a:t>قابل دسترسی بود در این دوره زمانی متوقف شد. چاپ </a:t>
            </a:r>
            <a:r>
              <a:rPr lang="en-US" dirty="0"/>
              <a:t>Index </a:t>
            </a:r>
            <a:r>
              <a:rPr lang="en-US" dirty="0" err="1"/>
              <a:t>Medicus</a:t>
            </a:r>
            <a:r>
              <a:rPr lang="en-US" dirty="0"/>
              <a:t> </a:t>
            </a:r>
            <a:r>
              <a:rPr lang="fa-IR" dirty="0"/>
              <a:t>تا سال 2004 به انتشار ادامه داد.</a:t>
            </a:r>
            <a:endParaRPr lang="en-US" dirty="0"/>
          </a:p>
          <a:p>
            <a:endParaRPr lang="en-US" dirty="0"/>
          </a:p>
        </p:txBody>
      </p:sp>
    </p:spTree>
    <p:extLst>
      <p:ext uri="{BB962C8B-B14F-4D97-AF65-F5344CB8AC3E}">
        <p14:creationId xmlns:p14="http://schemas.microsoft.com/office/powerpoint/2010/main" val="2140509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pPr algn="r" rtl="1"/>
            <a:r>
              <a:rPr lang="fa-IR" dirty="0" smtClean="0"/>
              <a:t>پوشش تاریخ </a:t>
            </a:r>
            <a:r>
              <a:rPr lang="en-US" dirty="0" smtClean="0"/>
              <a:t>MEDLINE </a:t>
            </a:r>
            <a:r>
              <a:rPr lang="fa-IR" dirty="0" smtClean="0"/>
              <a:t>از آن زمان گسترش یافته است تا شامل استناد به مقالات مجلات از دو شاخص چاپی اضافی شود: فهرست تجمعی </a:t>
            </a:r>
            <a:r>
              <a:rPr lang="en-US" dirty="0" err="1" smtClean="0"/>
              <a:t>Medicus</a:t>
            </a:r>
            <a:r>
              <a:rPr lang="en-US" dirty="0" smtClean="0"/>
              <a:t> (CIM) </a:t>
            </a:r>
            <a:r>
              <a:rPr lang="fa-IR" dirty="0" smtClean="0"/>
              <a:t>و فهرست فعلی ادبیات پزشکی (</a:t>
            </a:r>
            <a:r>
              <a:rPr lang="en-US" dirty="0" smtClean="0"/>
              <a:t>CLML). </a:t>
            </a:r>
            <a:r>
              <a:rPr lang="fa-IR" dirty="0" smtClean="0"/>
              <a:t>استناد از این شاخص ها از سال 1946 شروع می شود.</a:t>
            </a:r>
            <a:endParaRPr lang="en-US" dirty="0" smtClean="0"/>
          </a:p>
          <a:p>
            <a:pPr algn="r" rtl="1"/>
            <a:endParaRPr lang="en-US" dirty="0"/>
          </a:p>
        </p:txBody>
      </p:sp>
      <p:pic>
        <p:nvPicPr>
          <p:cNvPr id="1027" name="Picture 3"/>
          <p:cNvPicPr>
            <a:picLocks noChangeAspect="1" noChangeArrowheads="1"/>
          </p:cNvPicPr>
          <p:nvPr/>
        </p:nvPicPr>
        <p:blipFill>
          <a:blip r:embed="rId2" cstate="print"/>
          <a:srcRect/>
          <a:stretch>
            <a:fillRect/>
          </a:stretch>
        </p:blipFill>
        <p:spPr bwMode="auto">
          <a:xfrm>
            <a:off x="714348" y="3500438"/>
            <a:ext cx="7810500" cy="22669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p:cNvPicPr>
            <a:picLocks noGrp="1" noChangeAspect="1"/>
          </p:cNvPicPr>
          <p:nvPr>
            <p:ph sz="quarter" idx="1"/>
          </p:nvPr>
        </p:nvPicPr>
        <p:blipFill>
          <a:blip r:embed="rId3"/>
          <a:stretch>
            <a:fillRect/>
          </a:stretch>
        </p:blipFill>
        <p:spPr>
          <a:xfrm>
            <a:off x="179512" y="116632"/>
            <a:ext cx="8964488" cy="6552728"/>
          </a:xfrm>
          <a:prstGeom prst="rect">
            <a:avLst/>
          </a:prstGeom>
        </p:spPr>
      </p:pic>
    </p:spTree>
    <p:extLst>
      <p:ext uri="{BB962C8B-B14F-4D97-AF65-F5344CB8AC3E}">
        <p14:creationId xmlns:p14="http://schemas.microsoft.com/office/powerpoint/2010/main" val="10167974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fontScale="62500" lnSpcReduction="20000"/>
          </a:bodyPr>
          <a:lstStyle/>
          <a:p>
            <a:pPr marL="0" indent="0">
              <a:buNone/>
            </a:pPr>
            <a:r>
              <a:rPr lang="en-US" b="1" dirty="0" smtClean="0"/>
              <a:t>Learn</a:t>
            </a:r>
            <a:endParaRPr lang="fa-IR" b="1" dirty="0" smtClean="0"/>
          </a:p>
          <a:p>
            <a:pPr marL="514350" indent="-514350">
              <a:buFont typeface="+mj-lt"/>
              <a:buAutoNum type="arabicPeriod"/>
            </a:pPr>
            <a:r>
              <a:rPr lang="fa-IR" dirty="0" smtClean="0"/>
              <a:t>درباره </a:t>
            </a:r>
            <a:r>
              <a:rPr lang="en-US" dirty="0" smtClean="0"/>
              <a:t>PubMed</a:t>
            </a:r>
          </a:p>
          <a:p>
            <a:pPr marL="514350" indent="-514350">
              <a:buFont typeface="+mj-lt"/>
              <a:buAutoNum type="arabicPeriod"/>
            </a:pPr>
            <a:r>
              <a:rPr lang="fa-IR" dirty="0" smtClean="0"/>
              <a:t>سوالات </a:t>
            </a:r>
            <a:r>
              <a:rPr lang="fa-IR" dirty="0"/>
              <a:t>متداول و راهنمای کاربر</a:t>
            </a:r>
          </a:p>
          <a:p>
            <a:pPr marL="514350" indent="-514350">
              <a:buFont typeface="+mj-lt"/>
              <a:buAutoNum type="arabicPeriod"/>
            </a:pPr>
            <a:r>
              <a:rPr lang="fa-IR" dirty="0"/>
              <a:t>یافتن متن </a:t>
            </a:r>
            <a:r>
              <a:rPr lang="fa-IR" dirty="0" smtClean="0"/>
              <a:t>کامل</a:t>
            </a:r>
            <a:endParaRPr lang="en-US" dirty="0" smtClean="0"/>
          </a:p>
          <a:p>
            <a:pPr marL="0" indent="0">
              <a:buNone/>
            </a:pPr>
            <a:r>
              <a:rPr lang="en-US" b="1" dirty="0" smtClean="0"/>
              <a:t>Find</a:t>
            </a:r>
            <a:endParaRPr lang="fa-IR" b="1" dirty="0"/>
          </a:p>
          <a:p>
            <a:pPr marL="514350" indent="-514350">
              <a:buFont typeface="+mj-lt"/>
              <a:buAutoNum type="arabicPeriod"/>
            </a:pPr>
            <a:r>
              <a:rPr lang="fa-IR" dirty="0"/>
              <a:t>جستجوی پیشرفته</a:t>
            </a:r>
          </a:p>
          <a:p>
            <a:pPr marL="514350" indent="-514350">
              <a:buFont typeface="+mj-lt"/>
              <a:buAutoNum type="arabicPeriod"/>
            </a:pPr>
            <a:r>
              <a:rPr lang="fa-IR" dirty="0"/>
              <a:t>سوالات بالینی</a:t>
            </a:r>
          </a:p>
          <a:p>
            <a:pPr marL="0" indent="0">
              <a:buNone/>
            </a:pPr>
            <a:r>
              <a:rPr lang="fa-IR" dirty="0"/>
              <a:t>تطبیق استناد </a:t>
            </a:r>
            <a:r>
              <a:rPr lang="fa-IR" dirty="0" smtClean="0"/>
              <a:t>تکی</a:t>
            </a:r>
            <a:endParaRPr lang="en-US" dirty="0" smtClean="0"/>
          </a:p>
          <a:p>
            <a:pPr marL="0" indent="0">
              <a:buNone/>
            </a:pPr>
            <a:r>
              <a:rPr lang="en-US" b="1" dirty="0" smtClean="0"/>
              <a:t>Download</a:t>
            </a:r>
          </a:p>
          <a:p>
            <a:pPr marL="514350" indent="-514350">
              <a:buFont typeface="+mj-lt"/>
              <a:buAutoNum type="arabicPeriod"/>
            </a:pPr>
            <a:r>
              <a:rPr lang="en-US" dirty="0"/>
              <a:t>E-Utilities API</a:t>
            </a:r>
          </a:p>
          <a:p>
            <a:pPr marL="514350" indent="-514350">
              <a:buFont typeface="+mj-lt"/>
              <a:buAutoNum type="arabicPeriod"/>
            </a:pPr>
            <a:r>
              <a:rPr lang="en-US" dirty="0"/>
              <a:t>FTP</a:t>
            </a:r>
          </a:p>
          <a:p>
            <a:pPr marL="514350" indent="-514350">
              <a:buFont typeface="+mj-lt"/>
              <a:buAutoNum type="arabicPeriod"/>
            </a:pPr>
            <a:r>
              <a:rPr lang="fa-IR" dirty="0"/>
              <a:t>تطبیق استناد دسته </a:t>
            </a:r>
            <a:r>
              <a:rPr lang="fa-IR" dirty="0" smtClean="0"/>
              <a:t>ای</a:t>
            </a:r>
            <a:endParaRPr lang="en-US" dirty="0" smtClean="0"/>
          </a:p>
          <a:p>
            <a:pPr marL="0" indent="0">
              <a:buNone/>
            </a:pPr>
            <a:r>
              <a:rPr lang="en-US" b="1" dirty="0" smtClean="0"/>
              <a:t>Explore</a:t>
            </a:r>
          </a:p>
          <a:p>
            <a:pPr marL="514350" indent="-514350">
              <a:buFont typeface="+mj-lt"/>
              <a:buAutoNum type="arabicPeriod"/>
            </a:pPr>
            <a:endParaRPr lang="en-US" b="1" dirty="0" smtClean="0"/>
          </a:p>
          <a:p>
            <a:pPr marL="514350" indent="-514350">
              <a:buFont typeface="+mj-lt"/>
              <a:buAutoNum type="arabicPeriod"/>
            </a:pPr>
            <a:r>
              <a:rPr lang="fa-IR" b="1" dirty="0"/>
              <a:t>پایگاه داده </a:t>
            </a:r>
            <a:r>
              <a:rPr lang="en-US" b="1" dirty="0" err="1"/>
              <a:t>MeSH</a:t>
            </a:r>
            <a:endParaRPr lang="en-US" b="1" dirty="0"/>
          </a:p>
          <a:p>
            <a:pPr marL="514350" indent="-514350">
              <a:buFont typeface="+mj-lt"/>
              <a:buAutoNum type="arabicPeriod"/>
            </a:pPr>
            <a:r>
              <a:rPr lang="fa-IR" b="1" dirty="0"/>
              <a:t>مجلات</a:t>
            </a:r>
            <a:endParaRPr lang="en-US" b="1" dirty="0"/>
          </a:p>
        </p:txBody>
      </p:sp>
    </p:spTree>
    <p:extLst>
      <p:ext uri="{BB962C8B-B14F-4D97-AF65-F5344CB8AC3E}">
        <p14:creationId xmlns:p14="http://schemas.microsoft.com/office/powerpoint/2010/main" val="390875994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62500" lnSpcReduction="20000"/>
          </a:bodyPr>
          <a:lstStyle/>
          <a:p>
            <a:pPr algn="r" rtl="1"/>
            <a:r>
              <a:rPr lang="en-US" dirty="0" err="1"/>
              <a:t>Entrez</a:t>
            </a:r>
            <a:r>
              <a:rPr lang="en-US" dirty="0"/>
              <a:t> Programming Utilities (E-utilities) </a:t>
            </a:r>
            <a:r>
              <a:rPr lang="fa-IR" dirty="0"/>
              <a:t>مجموعه ای از 9 برنامه سمت سرور است که یک رابط پایدار را در سیستم پرس و جو و پایگاه داده </a:t>
            </a:r>
            <a:r>
              <a:rPr lang="en-US" dirty="0" err="1"/>
              <a:t>Entrez</a:t>
            </a:r>
            <a:r>
              <a:rPr lang="en-US" dirty="0"/>
              <a:t> </a:t>
            </a:r>
            <a:r>
              <a:rPr lang="fa-IR" dirty="0"/>
              <a:t>در مرکز ملی اطلاعات بیوتکنولوژی (</a:t>
            </a:r>
            <a:r>
              <a:rPr lang="en-US" dirty="0"/>
              <a:t>NCBI) </a:t>
            </a:r>
            <a:r>
              <a:rPr lang="fa-IR" dirty="0"/>
              <a:t>فراهم می کند. </a:t>
            </a:r>
            <a:r>
              <a:rPr lang="en-US" dirty="0"/>
              <a:t>E-utilities </a:t>
            </a:r>
            <a:r>
              <a:rPr lang="fa-IR" dirty="0"/>
              <a:t>از یک نحو </a:t>
            </a:r>
            <a:r>
              <a:rPr lang="en-US" dirty="0"/>
              <a:t>URL </a:t>
            </a:r>
            <a:r>
              <a:rPr lang="fa-IR" dirty="0"/>
              <a:t>ثابت استفاده می کنند که مجموعه استانداردی از پارامترهای ورودی را به مقادیر لازم برای اجزای مختلف نرم افزار </a:t>
            </a:r>
            <a:r>
              <a:rPr lang="en-US" dirty="0"/>
              <a:t>NCBI </a:t>
            </a:r>
            <a:r>
              <a:rPr lang="fa-IR" dirty="0"/>
              <a:t>برای جستجو و بازیابی داده های درخواستی ترجمه می کند. بنابراین </a:t>
            </a:r>
            <a:r>
              <a:rPr lang="en-US" dirty="0"/>
              <a:t>E-utilities </a:t>
            </a:r>
            <a:r>
              <a:rPr lang="fa-IR" dirty="0"/>
              <a:t>رابط ساختاری سیستم </a:t>
            </a:r>
            <a:r>
              <a:rPr lang="en-US" dirty="0" err="1"/>
              <a:t>Entrez</a:t>
            </a:r>
            <a:r>
              <a:rPr lang="en-US" dirty="0"/>
              <a:t> </a:t>
            </a:r>
            <a:r>
              <a:rPr lang="fa-IR" dirty="0"/>
              <a:t>است که در حال حاضر شامل 38 پایگاه داده است که انواع داده های زیست پزشکی، از جمله توالی های نوکلئوتیدی و پروتئینی، سوابق ژنی، ساختارهای مولکولی سه بعدی، و ادبیات زیست پزشکی را پوشش می دهد.</a:t>
            </a:r>
          </a:p>
          <a:p>
            <a:pPr algn="r" rtl="1"/>
            <a:endParaRPr lang="fa-IR" dirty="0"/>
          </a:p>
          <a:p>
            <a:pPr algn="r" rtl="1"/>
            <a:r>
              <a:rPr lang="fa-IR" dirty="0"/>
              <a:t>برای دسترسی به این داده‌ها، یک نرم‌افزار ابتدا یک </a:t>
            </a:r>
            <a:r>
              <a:rPr lang="en-US" dirty="0"/>
              <a:t>URL </a:t>
            </a:r>
            <a:r>
              <a:rPr lang="fa-IR" dirty="0"/>
              <a:t>ابزار الکترونیکی را به </a:t>
            </a:r>
            <a:r>
              <a:rPr lang="en-US" dirty="0"/>
              <a:t>NCBI </a:t>
            </a:r>
            <a:r>
              <a:rPr lang="fa-IR" dirty="0"/>
              <a:t>ارسال می‌کند، سپس نتایج این ارسال را بازیابی می‌کند و پس از آن داده‌ها را در صورت نیاز پردازش می‌کند. بنابراین نرم افزار می تواند از هر زبان رایانه ای استفاده کند که بتواند </a:t>
            </a:r>
            <a:r>
              <a:rPr lang="en-US" dirty="0"/>
              <a:t>URL </a:t>
            </a:r>
            <a:r>
              <a:rPr lang="fa-IR" dirty="0"/>
              <a:t>را به سرور </a:t>
            </a:r>
            <a:r>
              <a:rPr lang="en-US" dirty="0"/>
              <a:t>E-utilities </a:t>
            </a:r>
            <a:r>
              <a:rPr lang="fa-IR" dirty="0"/>
              <a:t>ارسال کند و پاسخ </a:t>
            </a:r>
            <a:r>
              <a:rPr lang="en-US" dirty="0"/>
              <a:t>XML </a:t>
            </a:r>
            <a:r>
              <a:rPr lang="fa-IR" dirty="0"/>
              <a:t>را تفسیر کند. نمونه هایی از این زبان ها </a:t>
            </a:r>
            <a:r>
              <a:rPr lang="en-US" dirty="0"/>
              <a:t>Perl، Python، Java </a:t>
            </a:r>
            <a:r>
              <a:rPr lang="fa-IR" dirty="0"/>
              <a:t>و </a:t>
            </a:r>
            <a:r>
              <a:rPr lang="en-US" dirty="0"/>
              <a:t>C++ </a:t>
            </a:r>
            <a:r>
              <a:rPr lang="fa-IR" dirty="0"/>
              <a:t>هستند. ترکیب اجزای </a:t>
            </a:r>
            <a:r>
              <a:rPr lang="en-US" dirty="0"/>
              <a:t>E-Utilities </a:t>
            </a:r>
            <a:r>
              <a:rPr lang="fa-IR" dirty="0"/>
              <a:t>برای تشکیل خطوط لوله داده سفارشی شده در این برنامه ها یک رویکرد قدرتمند برای دستکاری داده ها است.</a:t>
            </a:r>
          </a:p>
          <a:p>
            <a:pPr algn="r" rtl="1"/>
            <a:endParaRPr lang="fa-IR" dirty="0"/>
          </a:p>
          <a:p>
            <a:pPr algn="r" rtl="1"/>
            <a:r>
              <a:rPr lang="fa-IR" dirty="0"/>
              <a:t>این فصل ابتدا عملکرد کلی و استفاده از هشت ابزار الکترونیکی را تشریح می‌کند و به دنبال آن دستورالعمل‌ها و الزامات استفاده اولیه را بیان می‌کند و با بحث در مورد نحوه عملکرد </a:t>
            </a:r>
            <a:r>
              <a:rPr lang="en-US" dirty="0"/>
              <a:t>E-utilities </a:t>
            </a:r>
            <a:r>
              <a:rPr lang="fa-IR" dirty="0"/>
              <a:t>در سیستم </a:t>
            </a:r>
            <a:r>
              <a:rPr lang="en-US" dirty="0" err="1"/>
              <a:t>Entrez</a:t>
            </a:r>
            <a:r>
              <a:rPr lang="en-US" dirty="0"/>
              <a:t> </a:t>
            </a:r>
            <a:r>
              <a:rPr lang="fa-IR" dirty="0"/>
              <a:t>پایان می‌یابد.</a:t>
            </a:r>
            <a:endParaRPr lang="en-US" dirty="0"/>
          </a:p>
        </p:txBody>
      </p:sp>
    </p:spTree>
    <p:extLst>
      <p:ext uri="{BB962C8B-B14F-4D97-AF65-F5344CB8AC3E}">
        <p14:creationId xmlns:p14="http://schemas.microsoft.com/office/powerpoint/2010/main" val="40187785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583</TotalTime>
  <Words>2300</Words>
  <Application>Microsoft Office PowerPoint</Application>
  <PresentationFormat>On-screen Show (4:3)</PresentationFormat>
  <Paragraphs>157</Paragraphs>
  <Slides>37</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37</vt:i4>
      </vt:variant>
    </vt:vector>
  </HeadingPairs>
  <TitlesOfParts>
    <vt:vector size="45" baseType="lpstr">
      <vt:lpstr>Arial</vt:lpstr>
      <vt:lpstr>Calibri</vt:lpstr>
      <vt:lpstr>Franklin Gothic Book</vt:lpstr>
      <vt:lpstr>Perpetua</vt:lpstr>
      <vt:lpstr>Tahoma</vt:lpstr>
      <vt:lpstr>Times New Roman</vt:lpstr>
      <vt:lpstr>Wingdings 2</vt:lpstr>
      <vt:lpstr>Equity</vt:lpstr>
      <vt:lpstr>Pubmed </vt:lpstr>
      <vt:lpstr>بررسی اجمالی PubMed </vt:lpstr>
      <vt:lpstr>MEDLINE History</vt:lpstr>
      <vt:lpstr>PowerPoint Presentation</vt:lpstr>
      <vt:lpstr>PowerPoint Presentation</vt:lpstr>
      <vt:lpstr>PowerPoint Presentation</vt:lpstr>
      <vt:lpstr>PowerPoint Presentation</vt:lpstr>
      <vt:lpstr>PowerPoint Presentation</vt:lpstr>
      <vt:lpstr>PowerPoint Presentation</vt:lpstr>
      <vt:lpstr>PubMed روش های جستجو در</vt:lpstr>
      <vt:lpstr>تعیین استراتژی جستجو</vt:lpstr>
      <vt:lpstr>جستجوی ساده</vt:lpstr>
      <vt:lpstr>MeSH</vt:lpstr>
      <vt:lpstr>PubMed Central (PMC) </vt:lpstr>
      <vt:lpstr>Bookshelf</vt:lpstr>
      <vt:lpstr>جستجوی پیشرفته</vt:lpstr>
      <vt:lpstr>Boolean Operators  </vt:lpstr>
      <vt:lpstr>Truncation Use</vt:lpstr>
      <vt:lpstr>علامت ؟</vt:lpstr>
      <vt:lpstr>جستجو بر اساس نام نویسنده</vt:lpstr>
      <vt:lpstr>PowerPoint Presentation</vt:lpstr>
      <vt:lpstr>روش جستجو در MeSH</vt:lpstr>
      <vt:lpstr>PowerPoint Presentation</vt:lpstr>
      <vt:lpstr>PowerPoint Presentation</vt:lpstr>
      <vt:lpstr>PowerPoint Presentation</vt:lpstr>
      <vt:lpstr>Medical Subject Headings 2024 </vt:lpstr>
      <vt:lpstr>چطور از مرورگر MeSH برای یافتن واژه‌های کلیدی استفاده کنیم؟</vt:lpstr>
      <vt:lpstr>PowerPoint Presentation</vt:lpstr>
      <vt:lpstr>PowerPoint Presentation</vt:lpstr>
      <vt:lpstr>PowerPoint Presentation</vt:lpstr>
      <vt:lpstr>اصطلاحات توضیح‌گر (Qualifier Terms): با انتخاب این گزینه جستجوی کاربر شامل: اصطلاحات مرجح، اصطلاحات مدخل، و اختصارات یافت شده در رکوردهای توضیح‌گر می‌گردد. </vt:lpstr>
      <vt:lpstr>اصطلاحات رکورد مفاهیم مکمل (Supplementary Concept Record Terms): با انتخاب این گزینه جستجوی کاربر شامل: اصطلاحات مرجح، اصطلاحات مدخل و اصطلاحات اولین شماره یافت شده در رکوردهای مفاهیم مکمل می‌گردد</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client</dc:creator>
  <cp:lastModifiedBy>site</cp:lastModifiedBy>
  <cp:revision>47</cp:revision>
  <dcterms:created xsi:type="dcterms:W3CDTF">2023-10-26T08:19:24Z</dcterms:created>
  <dcterms:modified xsi:type="dcterms:W3CDTF">2023-12-09T10:06:36Z</dcterms:modified>
</cp:coreProperties>
</file>