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91" r:id="rId5"/>
    <p:sldId id="292" r:id="rId6"/>
    <p:sldId id="258" r:id="rId7"/>
    <p:sldId id="25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2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0F9AEA-BDBA-4898-B8AC-09F294C2CE0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320466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F9AEA-BDBA-4898-B8AC-09F294C2CE0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346088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F9AEA-BDBA-4898-B8AC-09F294C2CE0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341597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F9AEA-BDBA-4898-B8AC-09F294C2CE0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299209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0F9AEA-BDBA-4898-B8AC-09F294C2CE0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334006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0F9AEA-BDBA-4898-B8AC-09F294C2CE0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399098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0F9AEA-BDBA-4898-B8AC-09F294C2CE04}"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296572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0F9AEA-BDBA-4898-B8AC-09F294C2CE04}"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335197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F9AEA-BDBA-4898-B8AC-09F294C2CE04}"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355597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0F9AEA-BDBA-4898-B8AC-09F294C2CE0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187039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0F9AEA-BDBA-4898-B8AC-09F294C2CE0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B1F8-40B2-4429-98D3-D07ABCDFFCD2}" type="slidenum">
              <a:rPr lang="en-US" smtClean="0"/>
              <a:t>‹#›</a:t>
            </a:fld>
            <a:endParaRPr lang="en-US"/>
          </a:p>
        </p:txBody>
      </p:sp>
    </p:spTree>
    <p:extLst>
      <p:ext uri="{BB962C8B-B14F-4D97-AF65-F5344CB8AC3E}">
        <p14:creationId xmlns:p14="http://schemas.microsoft.com/office/powerpoint/2010/main" val="213442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F9AEA-BDBA-4898-B8AC-09F294C2CE04}" type="datetimeFigureOut">
              <a:rPr lang="en-US" smtClean="0"/>
              <a:t>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3B1F8-40B2-4429-98D3-D07ABCDFFCD2}" type="slidenum">
              <a:rPr lang="en-US" smtClean="0"/>
              <a:t>‹#›</a:t>
            </a:fld>
            <a:endParaRPr lang="en-US"/>
          </a:p>
        </p:txBody>
      </p:sp>
    </p:spTree>
    <p:extLst>
      <p:ext uri="{BB962C8B-B14F-4D97-AF65-F5344CB8AC3E}">
        <p14:creationId xmlns:p14="http://schemas.microsoft.com/office/powerpoint/2010/main" val="2652845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lm.nih.gov/pubs/factsheets/medlin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mc/journals" TargetMode="External"/><Relationship Id="rId2" Type="http://schemas.openxmlformats.org/officeDocument/2006/relationships/hyperlink" Target="https://www.ncbi.nlm.nih.gov/pm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pm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bi.nlm.nih.gov/pm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159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شرکای آژانس فدرال ایالات متحده</a:t>
            </a:r>
            <a:br>
              <a:rPr lang="fa-IR" dirty="0" smtClean="0"/>
            </a:b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smtClean="0"/>
              <a:t>وزارت بهداشت و خدمات انسانی ایالات متحده</a:t>
            </a:r>
          </a:p>
          <a:p>
            <a:pPr algn="r" rtl="1"/>
            <a:r>
              <a:rPr lang="fa-IR" dirty="0" smtClean="0"/>
              <a:t>مؤسسه ملی بهداشت (</a:t>
            </a:r>
            <a:r>
              <a:rPr lang="en-US" dirty="0" smtClean="0"/>
              <a:t>NIH)</a:t>
            </a:r>
          </a:p>
          <a:p>
            <a:pPr algn="r" rtl="1"/>
            <a:r>
              <a:rPr lang="fa-IR" dirty="0" smtClean="0"/>
              <a:t>اداره زندگی اجتماعی (</a:t>
            </a:r>
            <a:r>
              <a:rPr lang="en-US" dirty="0" smtClean="0"/>
              <a:t>ACL)</a:t>
            </a:r>
          </a:p>
          <a:p>
            <a:pPr algn="r" rtl="1"/>
            <a:r>
              <a:rPr lang="fa-IR" dirty="0" smtClean="0"/>
              <a:t>آژانس تحقیقات و کیفیت مراقبت های بهداشتی (</a:t>
            </a:r>
            <a:r>
              <a:rPr lang="en-US" dirty="0" smtClean="0"/>
              <a:t>AHRQ)</a:t>
            </a:r>
          </a:p>
          <a:p>
            <a:pPr algn="r" rtl="1"/>
            <a:r>
              <a:rPr lang="fa-IR" dirty="0" smtClean="0"/>
              <a:t>مراکز کنترل و پیشگیری از بیماری (</a:t>
            </a:r>
            <a:r>
              <a:rPr lang="en-US" dirty="0" smtClean="0"/>
              <a:t>CDC)</a:t>
            </a:r>
          </a:p>
          <a:p>
            <a:pPr algn="r" rtl="1"/>
            <a:r>
              <a:rPr lang="fa-IR" dirty="0" smtClean="0"/>
              <a:t>سازمان غذا و دارو (</a:t>
            </a:r>
            <a:r>
              <a:rPr lang="en-US" dirty="0" smtClean="0"/>
              <a:t>FDA)</a:t>
            </a:r>
          </a:p>
          <a:p>
            <a:pPr algn="r" rtl="1"/>
            <a:r>
              <a:rPr lang="fa-IR" dirty="0" smtClean="0"/>
              <a:t>اداره آمادگی و پاسخ استراتژیک (</a:t>
            </a:r>
            <a:r>
              <a:rPr lang="en-US" dirty="0" smtClean="0"/>
              <a:t>ASPR)</a:t>
            </a:r>
          </a:p>
          <a:p>
            <a:pPr algn="r" rtl="1"/>
            <a:r>
              <a:rPr lang="fa-IR" dirty="0" smtClean="0"/>
              <a:t>آژانس حفاظت از محیط زیست (</a:t>
            </a:r>
            <a:r>
              <a:rPr lang="en-US" dirty="0" smtClean="0"/>
              <a:t>EPA)</a:t>
            </a:r>
          </a:p>
          <a:p>
            <a:pPr algn="r" rtl="1"/>
            <a:r>
              <a:rPr lang="fa-IR" dirty="0" smtClean="0"/>
              <a:t>موسسه ملی استاندارد و فناوری (</a:t>
            </a:r>
            <a:r>
              <a:rPr lang="en-US" dirty="0" smtClean="0"/>
              <a:t>NIST)</a:t>
            </a:r>
          </a:p>
          <a:p>
            <a:pPr algn="r" rtl="1"/>
            <a:r>
              <a:rPr lang="fa-IR" dirty="0" smtClean="0"/>
              <a:t>وزارت امنیت داخلی ایالات متحده (</a:t>
            </a:r>
            <a:r>
              <a:rPr lang="en-US" dirty="0" smtClean="0"/>
              <a:t>DHS)</a:t>
            </a:r>
          </a:p>
          <a:p>
            <a:pPr algn="r" rtl="1"/>
            <a:r>
              <a:rPr lang="fa-IR" dirty="0" smtClean="0"/>
              <a:t>وزارت امور کهنه سربازان ایالات متحده (</a:t>
            </a:r>
            <a:r>
              <a:rPr lang="en-US" dirty="0" smtClean="0"/>
              <a:t>VA)</a:t>
            </a:r>
            <a:endParaRPr lang="en-US" dirty="0"/>
          </a:p>
        </p:txBody>
      </p:sp>
      <p:pic>
        <p:nvPicPr>
          <p:cNvPr id="4" name="Picture 3"/>
          <p:cNvPicPr>
            <a:picLocks noChangeAspect="1"/>
          </p:cNvPicPr>
          <p:nvPr/>
        </p:nvPicPr>
        <p:blipFill>
          <a:blip r:embed="rId2"/>
          <a:stretch>
            <a:fillRect/>
          </a:stretch>
        </p:blipFill>
        <p:spPr>
          <a:xfrm>
            <a:off x="707424" y="2486540"/>
            <a:ext cx="5804586" cy="3219450"/>
          </a:xfrm>
          <a:prstGeom prst="rect">
            <a:avLst/>
          </a:prstGeom>
        </p:spPr>
      </p:pic>
    </p:spTree>
    <p:extLst>
      <p:ext uri="{BB962C8B-B14F-4D97-AF65-F5344CB8AC3E}">
        <p14:creationId xmlns:p14="http://schemas.microsoft.com/office/powerpoint/2010/main" val="166666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دریافت استناد قالب‌بندی‌شده از مقاله:</a:t>
            </a:r>
            <a:endParaRPr lang="en-US" dirty="0"/>
          </a:p>
        </p:txBody>
      </p:sp>
      <p:sp>
        <p:nvSpPr>
          <p:cNvPr id="3" name="Content Placeholder 2"/>
          <p:cNvSpPr>
            <a:spLocks noGrp="1"/>
          </p:cNvSpPr>
          <p:nvPr>
            <p:ph idx="1"/>
          </p:nvPr>
        </p:nvSpPr>
        <p:spPr/>
        <p:txBody>
          <a:bodyPr/>
          <a:lstStyle/>
          <a:p>
            <a:pPr algn="r" rtl="1"/>
            <a:r>
              <a:rPr lang="fa-IR" dirty="0" smtClean="0"/>
              <a:t>برای دریافت اطلاعات استناد قالب‌بندی‌شده، روی دکمه آبی «نقل» در بخش «اقدامات» در ستون سمت راست کلیک کنید.</a:t>
            </a:r>
            <a:endParaRPr lang="en-US" dirty="0"/>
          </a:p>
        </p:txBody>
      </p:sp>
      <p:pic>
        <p:nvPicPr>
          <p:cNvPr id="4" name="Picture 3"/>
          <p:cNvPicPr>
            <a:picLocks noChangeAspect="1"/>
          </p:cNvPicPr>
          <p:nvPr/>
        </p:nvPicPr>
        <p:blipFill>
          <a:blip r:embed="rId2"/>
          <a:stretch>
            <a:fillRect/>
          </a:stretch>
        </p:blipFill>
        <p:spPr>
          <a:xfrm>
            <a:off x="838200" y="2916194"/>
            <a:ext cx="9553832" cy="3830595"/>
          </a:xfrm>
          <a:prstGeom prst="rect">
            <a:avLst/>
          </a:prstGeom>
        </p:spPr>
      </p:pic>
    </p:spTree>
    <p:extLst>
      <p:ext uri="{BB962C8B-B14F-4D97-AF65-F5344CB8AC3E}">
        <p14:creationId xmlns:p14="http://schemas.microsoft.com/office/powerpoint/2010/main" val="306769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ذخیره یک مقاله در مجموعه</a:t>
            </a:r>
            <a:endParaRPr lang="en-US" dirty="0"/>
          </a:p>
        </p:txBody>
      </p:sp>
      <p:sp>
        <p:nvSpPr>
          <p:cNvPr id="3" name="Content Placeholder 2"/>
          <p:cNvSpPr>
            <a:spLocks noGrp="1"/>
          </p:cNvSpPr>
          <p:nvPr>
            <p:ph idx="1"/>
          </p:nvPr>
        </p:nvSpPr>
        <p:spPr/>
        <p:txBody>
          <a:bodyPr/>
          <a:lstStyle/>
          <a:p>
            <a:pPr algn="r" rtl="1"/>
            <a:r>
              <a:rPr lang="en-US" dirty="0" smtClean="0"/>
              <a:t>My NCBI: </a:t>
            </a:r>
            <a:r>
              <a:rPr lang="fa-IR" dirty="0" smtClean="0"/>
              <a:t>روی دکمه آبی «</a:t>
            </a:r>
            <a:r>
              <a:rPr lang="en-US" dirty="0" smtClean="0"/>
              <a:t>Collections» </a:t>
            </a:r>
            <a:r>
              <a:rPr lang="fa-IR" dirty="0" smtClean="0"/>
              <a:t>در بخش «</a:t>
            </a:r>
            <a:r>
              <a:rPr lang="en-US" dirty="0" smtClean="0"/>
              <a:t>Actions» </a:t>
            </a:r>
            <a:r>
              <a:rPr lang="fa-IR" dirty="0" smtClean="0"/>
              <a:t>در ستون سمت راست کلیک کنید تا یک مقاله به هر یک از مجموعه‌های خود در </a:t>
            </a:r>
            <a:r>
              <a:rPr lang="en-US" dirty="0" smtClean="0"/>
              <a:t>My NCBI </a:t>
            </a:r>
            <a:r>
              <a:rPr lang="fa-IR" dirty="0" smtClean="0"/>
              <a:t>اضافه کنید. هنگامی که یک مقاله به یک مجموعه اضافه می شود، نماد موجود در دکمه سفید می شود. همچنین می توانید از این دکمه برای ایجاد یک مجموعه جدید قبل از افزودن مقاله به آن استفاده کنید.</a:t>
            </a:r>
            <a:endParaRPr lang="en-US" dirty="0"/>
          </a:p>
        </p:txBody>
      </p:sp>
      <p:pic>
        <p:nvPicPr>
          <p:cNvPr id="4" name="Picture 3"/>
          <p:cNvPicPr>
            <a:picLocks noChangeAspect="1"/>
          </p:cNvPicPr>
          <p:nvPr/>
        </p:nvPicPr>
        <p:blipFill>
          <a:blip r:embed="rId2"/>
          <a:stretch>
            <a:fillRect/>
          </a:stretch>
        </p:blipFill>
        <p:spPr>
          <a:xfrm>
            <a:off x="1322174" y="3781167"/>
            <a:ext cx="9020432" cy="2686307"/>
          </a:xfrm>
          <a:prstGeom prst="rect">
            <a:avLst/>
          </a:prstGeom>
        </p:spPr>
      </p:pic>
    </p:spTree>
    <p:extLst>
      <p:ext uri="{BB962C8B-B14F-4D97-AF65-F5344CB8AC3E}">
        <p14:creationId xmlns:p14="http://schemas.microsoft.com/office/powerpoint/2010/main" val="416606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t>اشتراک‌گذاری مقاله: روی دکمه رسانه‌های اجتماعی یا دکمه پیوند در بخش «اشتراک‌گذاری» در ستون سمت راست کلیک کنید.</a:t>
            </a:r>
            <a:br>
              <a:rPr lang="fa-IR" sz="2800" dirty="0"/>
            </a:br>
            <a:endParaRPr lang="en-US" sz="2800" dirty="0"/>
          </a:p>
        </p:txBody>
      </p:sp>
      <p:sp>
        <p:nvSpPr>
          <p:cNvPr id="3" name="Content Placeholder 2"/>
          <p:cNvSpPr>
            <a:spLocks noGrp="1"/>
          </p:cNvSpPr>
          <p:nvPr>
            <p:ph idx="1"/>
          </p:nvPr>
        </p:nvSpPr>
        <p:spPr>
          <a:xfrm>
            <a:off x="838200" y="3941805"/>
            <a:ext cx="10515600" cy="2235158"/>
          </a:xfrm>
        </p:spPr>
        <p:txBody>
          <a:bodyPr>
            <a:normAutofit fontScale="92500"/>
          </a:bodyPr>
          <a:lstStyle/>
          <a:p>
            <a:pPr algn="r" rtl="1"/>
            <a:endParaRPr lang="fa-IR" dirty="0" smtClean="0"/>
          </a:p>
          <a:p>
            <a:pPr algn="r" rtl="1"/>
            <a:r>
              <a:rPr lang="fa-IR" dirty="0" smtClean="0"/>
              <a:t>مشاهده مقالات مشابه با مقاله ای که مشاهده می کنید: روی "مقالات مشابه" کلیک کنید تا بخش باز شود و فهرستی از مقالات </a:t>
            </a:r>
            <a:r>
              <a:rPr lang="en-US" dirty="0" smtClean="0"/>
              <a:t>PubMed </a:t>
            </a:r>
            <a:r>
              <a:rPr lang="fa-IR" dirty="0" smtClean="0"/>
              <a:t>مشابه مقاله ای را که می خوانید مشاهده کنید. برای مشاهده رکورد در </a:t>
            </a:r>
            <a:r>
              <a:rPr lang="en-US" dirty="0" smtClean="0"/>
              <a:t>PubMed </a:t>
            </a:r>
            <a:r>
              <a:rPr lang="fa-IR" dirty="0" smtClean="0"/>
              <a:t>روی عنوان مقاله کلیک کنید، یا برای مشاهده لیست کامل مقالات مشابه موجود از </a:t>
            </a:r>
            <a:r>
              <a:rPr lang="en-US" dirty="0" smtClean="0"/>
              <a:t>PubMed، </a:t>
            </a:r>
            <a:r>
              <a:rPr lang="fa-IR" dirty="0" smtClean="0"/>
              <a:t>روی پیوند "مشاهده همه در </a:t>
            </a:r>
            <a:r>
              <a:rPr lang="en-US" dirty="0" smtClean="0"/>
              <a:t>PubMed" </a:t>
            </a:r>
            <a:r>
              <a:rPr lang="fa-IR" dirty="0" smtClean="0"/>
              <a:t>کلیک کنید.</a:t>
            </a:r>
            <a:endParaRPr lang="en-US" dirty="0"/>
          </a:p>
        </p:txBody>
      </p:sp>
      <p:pic>
        <p:nvPicPr>
          <p:cNvPr id="4" name="Picture 3"/>
          <p:cNvPicPr>
            <a:picLocks noChangeAspect="1"/>
          </p:cNvPicPr>
          <p:nvPr/>
        </p:nvPicPr>
        <p:blipFill>
          <a:blip r:embed="rId2"/>
          <a:stretch>
            <a:fillRect/>
          </a:stretch>
        </p:blipFill>
        <p:spPr>
          <a:xfrm>
            <a:off x="2730845" y="1269163"/>
            <a:ext cx="6944498" cy="2628900"/>
          </a:xfrm>
          <a:prstGeom prst="rect">
            <a:avLst/>
          </a:prstGeom>
        </p:spPr>
      </p:pic>
      <p:sp>
        <p:nvSpPr>
          <p:cNvPr id="5" name="Right Arrow 4"/>
          <p:cNvSpPr/>
          <p:nvPr/>
        </p:nvSpPr>
        <p:spPr>
          <a:xfrm>
            <a:off x="906081" y="2706130"/>
            <a:ext cx="1756884" cy="25949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89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394" y="1532238"/>
            <a:ext cx="5795319" cy="4657725"/>
          </a:xfrm>
          <a:prstGeom prst="rect">
            <a:avLst/>
          </a:prstGeom>
        </p:spPr>
      </p:pic>
      <p:sp>
        <p:nvSpPr>
          <p:cNvPr id="3" name="Content Placeholder 2"/>
          <p:cNvSpPr>
            <a:spLocks noGrp="1"/>
          </p:cNvSpPr>
          <p:nvPr>
            <p:ph idx="1"/>
          </p:nvPr>
        </p:nvSpPr>
        <p:spPr>
          <a:xfrm>
            <a:off x="5795318" y="1396314"/>
            <a:ext cx="5558481" cy="5263978"/>
          </a:xfrm>
        </p:spPr>
        <p:txBody>
          <a:bodyPr>
            <a:normAutofit fontScale="92500" lnSpcReduction="20000"/>
          </a:bodyPr>
          <a:lstStyle/>
          <a:p>
            <a:pPr algn="r" rtl="1"/>
            <a:r>
              <a:rPr lang="fa-IR" dirty="0" smtClean="0"/>
              <a:t>مشاهده مقالاتی که به مقاله ای که مشاهده می کنید اشاره می کنند: برای باز کردن بخش و مشاهده لیستی از مقالاتی از </a:t>
            </a:r>
            <a:r>
              <a:rPr lang="en-US" dirty="0" smtClean="0"/>
              <a:t>PubMed </a:t>
            </a:r>
            <a:r>
              <a:rPr lang="fa-IR" dirty="0" smtClean="0"/>
              <a:t>که به مقاله ای که می خوانید استناد می کنند، روی "نقل شده توسط مقالات دیگر" کلیک کنید. برای مشاهده رکورد در </a:t>
            </a:r>
            <a:r>
              <a:rPr lang="en-US" dirty="0" smtClean="0"/>
              <a:t>PubMed، </a:t>
            </a:r>
            <a:r>
              <a:rPr lang="fa-IR" dirty="0" smtClean="0"/>
              <a:t>روی عنوان مقاله کلیک کنید، یا برای مشاهده لیست کامل مقالات موجود از </a:t>
            </a:r>
            <a:r>
              <a:rPr lang="en-US" dirty="0" smtClean="0"/>
              <a:t>PubMed، </a:t>
            </a:r>
            <a:r>
              <a:rPr lang="fa-IR" dirty="0" smtClean="0"/>
              <a:t>روی پیوند "مشاهده همه در </a:t>
            </a:r>
            <a:r>
              <a:rPr lang="en-US" dirty="0" smtClean="0"/>
              <a:t>PubMed" </a:t>
            </a:r>
            <a:r>
              <a:rPr lang="fa-IR" dirty="0" smtClean="0"/>
              <a:t>کلیک کنید.</a:t>
            </a:r>
          </a:p>
          <a:p>
            <a:pPr algn="r" rtl="1"/>
            <a:endParaRPr lang="fa-IR" dirty="0" smtClean="0"/>
          </a:p>
          <a:p>
            <a:pPr algn="r" rtl="1"/>
            <a:r>
              <a:rPr lang="fa-IR" dirty="0" smtClean="0"/>
              <a:t>دسترسی به پیوندهای محتوای مرتبط در سایر پایگاه‌های داده </a:t>
            </a:r>
            <a:r>
              <a:rPr lang="en-US" dirty="0" smtClean="0"/>
              <a:t>NCBI: </a:t>
            </a:r>
            <a:r>
              <a:rPr lang="fa-IR" dirty="0" smtClean="0"/>
              <a:t>برای باز کردن بخش و مشاهده پیوندهای موجود به سوابق مرتبط در سایر پایگاه‌های داده </a:t>
            </a:r>
            <a:r>
              <a:rPr lang="en-US" dirty="0" smtClean="0"/>
              <a:t>NCBI، </a:t>
            </a:r>
            <a:r>
              <a:rPr lang="fa-IR" dirty="0" smtClean="0"/>
              <a:t>روی «پیوندها به پایگاه‌های داده </a:t>
            </a:r>
            <a:r>
              <a:rPr lang="en-US" dirty="0" smtClean="0"/>
              <a:t>NCBI» </a:t>
            </a:r>
            <a:r>
              <a:rPr lang="fa-IR" dirty="0" smtClean="0"/>
              <a:t>کلیک کنید. روی نام پایگاه داده </a:t>
            </a:r>
            <a:r>
              <a:rPr lang="en-US" dirty="0" smtClean="0"/>
              <a:t>NCBI </a:t>
            </a:r>
            <a:r>
              <a:rPr lang="fa-IR" dirty="0" smtClean="0"/>
              <a:t>کلیک کنید تا به آن منبع بروید.</a:t>
            </a:r>
            <a:endParaRPr lang="en-US" dirty="0"/>
          </a:p>
        </p:txBody>
      </p:sp>
      <p:sp>
        <p:nvSpPr>
          <p:cNvPr id="5" name="Down Arrow 4"/>
          <p:cNvSpPr/>
          <p:nvPr/>
        </p:nvSpPr>
        <p:spPr>
          <a:xfrm>
            <a:off x="2508421" y="33718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24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یافتن داده‌های مرتبط با مقاله: کادر داده‌های مرتبط در مقالاتی نمایش داده می‌شود که شامل استناد داده‌ها، بیانیه‌های در دسترس بودن داده یا مطالب تکمیلی است. همچنین می‌توانید پیوندهایی به پایگاه‌های داده </a:t>
            </a:r>
            <a:r>
              <a:rPr lang="en-US" dirty="0" smtClean="0"/>
              <a:t>NCBI </a:t>
            </a:r>
            <a:r>
              <a:rPr lang="fa-IR" dirty="0" smtClean="0"/>
              <a:t>قابل اجرا در بخش «پیوندها به پایگاه‌های داده </a:t>
            </a:r>
            <a:r>
              <a:rPr lang="en-US" dirty="0" smtClean="0"/>
              <a:t>NCBI» </a:t>
            </a:r>
            <a:r>
              <a:rPr lang="fa-IR" dirty="0" smtClean="0"/>
              <a:t>در ستون سمت راست یا در بخش «اطلاعات مرتبط» از رکورد مربوطه </a:t>
            </a:r>
            <a:r>
              <a:rPr lang="en-US" dirty="0" smtClean="0"/>
              <a:t>PubMed </a:t>
            </a:r>
            <a:r>
              <a:rPr lang="fa-IR" dirty="0" smtClean="0"/>
              <a:t>مقاله پیدا کنید.</a:t>
            </a:r>
          </a:p>
          <a:p>
            <a:pPr algn="r" rtl="1"/>
            <a:endParaRPr lang="fa-IR" dirty="0" smtClean="0"/>
          </a:p>
          <a:p>
            <a:pPr algn="r" rtl="1"/>
            <a:r>
              <a:rPr lang="fa-IR" dirty="0" smtClean="0"/>
              <a:t>مشاهده مراجع در مقاله: برای مشاهده کامل فهرست مرجع، نشانگر را روی هر مرجع پیوندی در مقاله نگه دارید یا روی آن کلیک کنید.</a:t>
            </a:r>
            <a:endParaRPr lang="en-US" dirty="0"/>
          </a:p>
        </p:txBody>
      </p:sp>
    </p:spTree>
    <p:extLst>
      <p:ext uri="{BB962C8B-B14F-4D97-AF65-F5344CB8AC3E}">
        <p14:creationId xmlns:p14="http://schemas.microsoft.com/office/powerpoint/2010/main" val="274889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smtClean="0"/>
              <a:t>مشاهده فعالیت اخیر خود در سایت </a:t>
            </a:r>
            <a:r>
              <a:rPr lang="en-US" dirty="0" smtClean="0"/>
              <a:t>PMC: </a:t>
            </a:r>
            <a:r>
              <a:rPr lang="fa-IR" dirty="0" smtClean="0"/>
              <a:t>با کلیک کردن بر روی "جستجوی پیشرفته" در کنار نوار جستجو می توانید جزئیات جستجوهای قبلی را از جلسه خود بیابید. همچنین می‌توانید برای مشاهده فعالیت‌های اخیر از داشبورد </a:t>
            </a:r>
            <a:r>
              <a:rPr lang="en-US" dirty="0" smtClean="0"/>
              <a:t>My NCBI </a:t>
            </a:r>
            <a:r>
              <a:rPr lang="fa-IR" dirty="0" smtClean="0"/>
              <a:t>خود بازدید کنید.</a:t>
            </a:r>
          </a:p>
          <a:p>
            <a:pPr algn="r" rtl="1"/>
            <a:endParaRPr lang="fa-IR" dirty="0" smtClean="0"/>
          </a:p>
          <a:p>
            <a:pPr algn="r" rtl="1"/>
            <a:r>
              <a:rPr lang="fa-IR" dirty="0" smtClean="0"/>
              <a:t>دسترسی به ویژگی‌های مشابه در تلفن همراه و صفحه‌نمایش‌های کوچک‌تر: روی منوی «سه نقطه» در گوشه سمت چپ بالای یک صفحه مقاله کلیک کنید تا فهرستی از این ویژگی‌ها را در دستگاه‌های تلفن همراه و زمانی که از یک پنجره مرورگر باریک روی دسک‌تاپ استفاده می‌کنید، مشاهده کنید.</a:t>
            </a:r>
          </a:p>
          <a:p>
            <a:pPr algn="r" rtl="1"/>
            <a:endParaRPr lang="fa-IR" dirty="0" smtClean="0"/>
          </a:p>
        </p:txBody>
      </p:sp>
    </p:spTree>
    <p:extLst>
      <p:ext uri="{BB962C8B-B14F-4D97-AF65-F5344CB8AC3E}">
        <p14:creationId xmlns:p14="http://schemas.microsoft.com/office/powerpoint/2010/main" val="160428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مقدمه ای بر </a:t>
            </a:r>
            <a:r>
              <a:rPr lang="en-US" dirty="0" smtClean="0"/>
              <a:t>E-Utilities</a:t>
            </a:r>
            <a:br>
              <a:rPr lang="en-US" dirty="0" smtClean="0"/>
            </a:br>
            <a:endParaRPr lang="en-US" dirty="0"/>
          </a:p>
        </p:txBody>
      </p:sp>
      <p:sp>
        <p:nvSpPr>
          <p:cNvPr id="3" name="Content Placeholder 2"/>
          <p:cNvSpPr>
            <a:spLocks noGrp="1"/>
          </p:cNvSpPr>
          <p:nvPr>
            <p:ph idx="1"/>
          </p:nvPr>
        </p:nvSpPr>
        <p:spPr/>
        <p:txBody>
          <a:bodyPr>
            <a:normAutofit/>
          </a:bodyPr>
          <a:lstStyle/>
          <a:p>
            <a:pPr algn="r" rtl="1"/>
            <a:r>
              <a:rPr lang="en-US" dirty="0" err="1" smtClean="0"/>
              <a:t>Entrez</a:t>
            </a:r>
            <a:r>
              <a:rPr lang="en-US" dirty="0" smtClean="0"/>
              <a:t> Programming Utilities (E-utilities) </a:t>
            </a:r>
            <a:r>
              <a:rPr lang="fa-IR" dirty="0" smtClean="0"/>
              <a:t>مجموعه ای از هشت برنامه سمت سرور است که یک رابط پایدار را در سیستم پرس و جو و پایگاه داده </a:t>
            </a:r>
            <a:r>
              <a:rPr lang="en-US" dirty="0" err="1" smtClean="0"/>
              <a:t>Entrez</a:t>
            </a:r>
            <a:r>
              <a:rPr lang="en-US" dirty="0" smtClean="0"/>
              <a:t> </a:t>
            </a:r>
            <a:r>
              <a:rPr lang="fa-IR" dirty="0" smtClean="0"/>
              <a:t>در مرکز ملی اطلاعات بیوتکنولوژی (</a:t>
            </a:r>
            <a:r>
              <a:rPr lang="en-US" dirty="0" smtClean="0"/>
              <a:t>NCBI) </a:t>
            </a:r>
            <a:r>
              <a:rPr lang="fa-IR" dirty="0" smtClean="0"/>
              <a:t>فراهم می کند. </a:t>
            </a:r>
            <a:r>
              <a:rPr lang="en-US" dirty="0" smtClean="0"/>
              <a:t>E-utilities </a:t>
            </a:r>
            <a:r>
              <a:rPr lang="fa-IR" dirty="0" smtClean="0"/>
              <a:t>از یک نحو </a:t>
            </a:r>
            <a:r>
              <a:rPr lang="en-US" dirty="0" smtClean="0"/>
              <a:t>URL </a:t>
            </a:r>
            <a:r>
              <a:rPr lang="fa-IR" dirty="0" smtClean="0"/>
              <a:t>ثابت استفاده می کنند که مجموعه استانداردی از پارامترهای ورودی را به مقادیر لازم برای اجزای مختلف نرم افزار </a:t>
            </a:r>
            <a:r>
              <a:rPr lang="en-US" dirty="0" smtClean="0"/>
              <a:t>NCBI </a:t>
            </a:r>
            <a:r>
              <a:rPr lang="fa-IR" dirty="0" smtClean="0"/>
              <a:t>برای جستجو و بازیابی داده های درخواستی ترجمه می کند. بنابراین </a:t>
            </a:r>
            <a:r>
              <a:rPr lang="en-US" dirty="0" smtClean="0"/>
              <a:t>E-utilities </a:t>
            </a:r>
            <a:r>
              <a:rPr lang="fa-IR" dirty="0" smtClean="0"/>
              <a:t>رابط ساختاری سیستم </a:t>
            </a:r>
            <a:r>
              <a:rPr lang="en-US" dirty="0" err="1" smtClean="0"/>
              <a:t>Entrez</a:t>
            </a:r>
            <a:r>
              <a:rPr lang="en-US" dirty="0" smtClean="0"/>
              <a:t> </a:t>
            </a:r>
            <a:r>
              <a:rPr lang="fa-IR" dirty="0" smtClean="0"/>
              <a:t>است که در حال حاضر شامل 38 پایگاه داده است که انواع داده های زیست پزشکی، از جمله توالی های نوکلئوتیدی و پروتئینی، سوابق ژنی، ساختارهای مولکولی سه بعدی، و ادبیات زیست پزشکی را پوشش می دهد.</a:t>
            </a:r>
            <a:endParaRPr lang="en-US" dirty="0"/>
          </a:p>
        </p:txBody>
      </p:sp>
    </p:spTree>
    <p:extLst>
      <p:ext uri="{BB962C8B-B14F-4D97-AF65-F5344CB8AC3E}">
        <p14:creationId xmlns:p14="http://schemas.microsoft.com/office/powerpoint/2010/main" val="282557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Authors</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برای نویسندگان</a:t>
            </a:r>
          </a:p>
          <a:p>
            <a:pPr algn="r" rtl="1"/>
            <a:r>
              <a:rPr lang="en-US" dirty="0" smtClean="0"/>
              <a:t>PubMed Central (PMC) </a:t>
            </a:r>
            <a:r>
              <a:rPr lang="fa-IR" dirty="0" smtClean="0"/>
              <a:t>یک آرشیو باز متن کامل از مقالات مجلات و همچنین مخزن مقالاتی است که توسط سازمان های تامین مالی مشخص پشتیبانی می شود. هدف این صفحه این است که به نویسندگان کمک کند تا تعیین کنند آیا مقاله آنها برای ارسال به </a:t>
            </a:r>
            <a:r>
              <a:rPr lang="en-US" dirty="0" smtClean="0"/>
              <a:t>PMC </a:t>
            </a:r>
            <a:r>
              <a:rPr lang="fa-IR" dirty="0" smtClean="0"/>
              <a:t>واجد شرایط است یا خیر، چگونه ممکن است سپرده شود و توسط چه کسی.</a:t>
            </a:r>
          </a:p>
          <a:p>
            <a:pPr algn="r" rtl="1"/>
            <a:endParaRPr lang="fa-IR" dirty="0" smtClean="0"/>
          </a:p>
          <a:p>
            <a:pPr algn="r" rtl="1"/>
            <a:r>
              <a:rPr lang="fa-IR" dirty="0" smtClean="0"/>
              <a:t>تعیین صلاحیت اگر مقاله شما در مجله‌ای منتشر شده باشد که به طور کامل در </a:t>
            </a:r>
            <a:r>
              <a:rPr lang="en-US" dirty="0" smtClean="0"/>
              <a:t>PMC </a:t>
            </a:r>
            <a:r>
              <a:rPr lang="fa-IR" dirty="0" smtClean="0"/>
              <a:t>بایگانی شده است، ممکن است در </a:t>
            </a:r>
            <a:r>
              <a:rPr lang="en-US" dirty="0" smtClean="0"/>
              <a:t>PubMed Central (PMC) </a:t>
            </a:r>
            <a:r>
              <a:rPr lang="fa-IR" dirty="0" smtClean="0"/>
              <a:t>گنجانده شود.</a:t>
            </a:r>
          </a:p>
          <a:p>
            <a:pPr algn="r" rtl="1"/>
            <a:r>
              <a:rPr lang="fa-IR" dirty="0" smtClean="0"/>
              <a:t>شما ترتیبات دسترسی آزاد را با یک مجله سپرده انتخابی </a:t>
            </a:r>
            <a:r>
              <a:rPr lang="en-US" dirty="0" smtClean="0"/>
              <a:t>PMC </a:t>
            </a:r>
            <a:r>
              <a:rPr lang="fa-IR" dirty="0" smtClean="0"/>
              <a:t>یا برنامه ناشر انجام دادید. یا مقاله شما توسط مؤسسه ملی بهداشت (</a:t>
            </a:r>
            <a:r>
              <a:rPr lang="en-US" dirty="0" smtClean="0"/>
              <a:t>NIH)، </a:t>
            </a:r>
            <a:r>
              <a:rPr lang="fa-IR" dirty="0" smtClean="0"/>
              <a:t>یکی دیگر از سرمایه‌گذاران تعیین‌شده </a:t>
            </a:r>
            <a:r>
              <a:rPr lang="en-US" dirty="0" smtClean="0"/>
              <a:t>PMC، </a:t>
            </a:r>
            <a:r>
              <a:rPr lang="fa-IR" dirty="0" smtClean="0"/>
              <a:t>یا یکی از اعضای گروه سرمایه‌گذار </a:t>
            </a:r>
            <a:r>
              <a:rPr lang="en-US" dirty="0" smtClean="0"/>
              <a:t>PMC </a:t>
            </a:r>
            <a:r>
              <a:rPr lang="fa-IR" dirty="0" smtClean="0"/>
              <a:t>اروپا پشتیبانی شده است. بررسی شده؛ و</a:t>
            </a:r>
          </a:p>
          <a:p>
            <a:pPr algn="r" rtl="1"/>
            <a:r>
              <a:rPr lang="fa-IR" dirty="0" smtClean="0"/>
              <a:t>برای چاپ در یک مجله پذیرفته شده است.</a:t>
            </a:r>
            <a:endParaRPr lang="en-US" dirty="0"/>
          </a:p>
        </p:txBody>
      </p:sp>
    </p:spTree>
    <p:extLst>
      <p:ext uri="{BB962C8B-B14F-4D97-AF65-F5344CB8AC3E}">
        <p14:creationId xmlns:p14="http://schemas.microsoft.com/office/powerpoint/2010/main" val="386867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8726"/>
          </a:xfrm>
        </p:spPr>
        <p:txBody>
          <a:bodyPr>
            <a:normAutofit fontScale="90000"/>
          </a:bodyPr>
          <a:lstStyle/>
          <a:p>
            <a:pPr algn="ctr"/>
            <a:r>
              <a:rPr lang="fa-IR" dirty="0" smtClean="0"/>
              <a:t/>
            </a:r>
            <a:br>
              <a:rPr lang="fa-IR" dirty="0" smtClean="0"/>
            </a:br>
            <a:r>
              <a:rPr lang="en-US" dirty="0" smtClean="0"/>
              <a:t>For developers</a:t>
            </a:r>
            <a:r>
              <a:rPr lang="en-US" dirty="0"/>
              <a:t/>
            </a:r>
            <a:br>
              <a:rPr lang="en-US" dirty="0"/>
            </a:br>
            <a:r>
              <a:rPr lang="fa-IR" dirty="0" smtClean="0"/>
              <a:t/>
            </a:r>
            <a:br>
              <a:rPr lang="fa-IR" dirty="0" smtClean="0"/>
            </a:br>
            <a:endParaRPr lang="en-US" dirty="0"/>
          </a:p>
        </p:txBody>
      </p:sp>
      <p:sp>
        <p:nvSpPr>
          <p:cNvPr id="3" name="Content Placeholder 2"/>
          <p:cNvSpPr>
            <a:spLocks noGrp="1"/>
          </p:cNvSpPr>
          <p:nvPr>
            <p:ph idx="1"/>
          </p:nvPr>
        </p:nvSpPr>
        <p:spPr/>
        <p:txBody>
          <a:bodyPr/>
          <a:lstStyle/>
          <a:p>
            <a:pPr algn="r" rtl="1"/>
            <a:r>
              <a:rPr lang="fa-IR" dirty="0" smtClean="0"/>
              <a:t>برای توسعه دهندگان</a:t>
            </a:r>
          </a:p>
          <a:p>
            <a:pPr algn="r" rtl="1"/>
            <a:r>
              <a:rPr lang="en-US" dirty="0" smtClean="0"/>
              <a:t>PMC </a:t>
            </a:r>
            <a:r>
              <a:rPr lang="fa-IR" dirty="0" smtClean="0"/>
              <a:t>میزبان تعدادی از مجموعه داده های مقاله مهم است و </a:t>
            </a:r>
            <a:r>
              <a:rPr lang="en-US" dirty="0" smtClean="0"/>
              <a:t>API</a:t>
            </a:r>
            <a:r>
              <a:rPr lang="fa-IR" dirty="0" smtClean="0"/>
              <a:t>ها و برخی کدهای ما را از طریق مخازن کد عمومی در دسترس قرار می دهد.</a:t>
            </a:r>
            <a:endParaRPr lang="en-US" dirty="0"/>
          </a:p>
        </p:txBody>
      </p:sp>
    </p:spTree>
    <p:extLst>
      <p:ext uri="{BB962C8B-B14F-4D97-AF65-F5344CB8AC3E}">
        <p14:creationId xmlns:p14="http://schemas.microsoft.com/office/powerpoint/2010/main" val="140055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en-US" sz="2800" b="1" dirty="0" smtClean="0"/>
              <a:t>(PubMed</a:t>
            </a:r>
            <a:r>
              <a:rPr lang="en-US" sz="2800" b="1" dirty="0"/>
              <a:t>) </a:t>
            </a:r>
            <a:r>
              <a:rPr lang="en-US" sz="2800" b="1" dirty="0" smtClean="0"/>
              <a:t>، (Medline)</a:t>
            </a:r>
            <a:r>
              <a:rPr lang="fa-IR" sz="2800" b="1" dirty="0" smtClean="0"/>
              <a:t>و </a:t>
            </a:r>
            <a:r>
              <a:rPr lang="en-US" sz="2800" b="1" dirty="0" smtClean="0"/>
              <a:t>(PubMed </a:t>
            </a:r>
            <a:r>
              <a:rPr lang="en-US" sz="2800" b="1" dirty="0"/>
              <a:t>Central)</a:t>
            </a:r>
            <a:r>
              <a:rPr lang="en-US" sz="2800" dirty="0"/>
              <a:t/>
            </a:r>
            <a:br>
              <a:rPr lang="en-US" sz="2800" dirty="0"/>
            </a:br>
            <a:endParaRPr lang="en-US" sz="2800" dirty="0"/>
          </a:p>
        </p:txBody>
      </p:sp>
      <p:sp>
        <p:nvSpPr>
          <p:cNvPr id="3" name="Content Placeholder 2"/>
          <p:cNvSpPr>
            <a:spLocks noGrp="1"/>
          </p:cNvSpPr>
          <p:nvPr>
            <p:ph idx="1"/>
          </p:nvPr>
        </p:nvSpPr>
        <p:spPr/>
        <p:txBody>
          <a:bodyPr/>
          <a:lstStyle/>
          <a:p>
            <a:pPr marL="0" indent="0" algn="r" rtl="1">
              <a:buNone/>
            </a:pPr>
            <a:r>
              <a:rPr lang="en-US" b="1" dirty="0" err="1"/>
              <a:t>Pubmed</a:t>
            </a:r>
            <a:r>
              <a:rPr lang="en-US" dirty="0"/>
              <a:t> </a:t>
            </a:r>
            <a:r>
              <a:rPr lang="fa-IR" dirty="0"/>
              <a:t>یکی از مهمترین ابزار برای جستجوی منابع حوزه ی علوم پزشکی در وب جهان گستر است که توسط مرکز ملی اطلاعات بیوتکنولوژی (</a:t>
            </a:r>
            <a:r>
              <a:rPr lang="en-US" dirty="0"/>
              <a:t>NCBI=National Center for Biotechnology Information) </a:t>
            </a:r>
            <a:r>
              <a:rPr lang="fa-IR" dirty="0"/>
              <a:t>واقع در کتابخانه ی ملی پزشکی آمریکا (</a:t>
            </a:r>
            <a:r>
              <a:rPr lang="en-US" dirty="0"/>
              <a:t>NLM) </a:t>
            </a:r>
            <a:r>
              <a:rPr lang="fa-IR" dirty="0"/>
              <a:t>تهیه شده است. پابمد، امکان دسترسی به پایگاه اطلاعاتی </a:t>
            </a:r>
            <a:r>
              <a:rPr lang="fa-IR" b="1" dirty="0"/>
              <a:t>مدلاین (</a:t>
            </a:r>
            <a:r>
              <a:rPr lang="en-US" b="1" dirty="0"/>
              <a:t>Medline)</a:t>
            </a:r>
            <a:r>
              <a:rPr lang="en-US" dirty="0"/>
              <a:t> </a:t>
            </a:r>
            <a:r>
              <a:rPr lang="fa-IR" dirty="0"/>
              <a:t>را به صورت رایگان در اختیار کاربران فراهم ساخته است.هم اکنون این پایگاه اطلاعاتی بیش از 16 میلیون مقاله از 4500 نشریه در رشته های پزشکی، پرستاری، دندانپزشکی، دامپزشکی و علوم پایه (پیش بالینی) منتشر شده در آمریکا و هفتاد کشور جهان را دارا می باشد.</a:t>
            </a:r>
            <a:endParaRPr lang="en-US" dirty="0"/>
          </a:p>
        </p:txBody>
      </p:sp>
    </p:spTree>
    <p:extLst>
      <p:ext uri="{BB962C8B-B14F-4D97-AF65-F5344CB8AC3E}">
        <p14:creationId xmlns:p14="http://schemas.microsoft.com/office/powerpoint/2010/main" val="190815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publishers</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smtClean="0"/>
              <a:t>برای ناشران</a:t>
            </a:r>
          </a:p>
          <a:p>
            <a:pPr algn="r" rtl="1"/>
            <a:r>
              <a:rPr lang="en-US" dirty="0" smtClean="0"/>
              <a:t>PubMed Central® (PMC) </a:t>
            </a:r>
            <a:r>
              <a:rPr lang="fa-IR" dirty="0" smtClean="0"/>
              <a:t>یک آرشیو کامل متنی رایگان از ادبیات مجلات زیست پزشکی و علوم زیستی در کتابخانه ملی پزشکی مؤسسه ملی سلامت ایالات متحده (</a:t>
            </a:r>
            <a:r>
              <a:rPr lang="en-US" dirty="0" smtClean="0"/>
              <a:t>NIH/NLM) </a:t>
            </a:r>
            <a:r>
              <a:rPr lang="fa-IR" dirty="0" smtClean="0"/>
              <a:t>است. یک ناشر ممکن است علاقه مند به ارسال محتوا به </a:t>
            </a:r>
            <a:r>
              <a:rPr lang="en-US" dirty="0" smtClean="0"/>
              <a:t>PMC </a:t>
            </a:r>
            <a:r>
              <a:rPr lang="fa-IR" dirty="0" smtClean="0"/>
              <a:t>باشد تا قابلیت کشف و دسترسی به محتوای آن را افزایش دهد؛ از آرشیو طولانی مدت و در دسترس عموم یک مجله اطمینان حاصل کند؛ به نویسندگان کمک کند تا از سیاست های آژانس های تأمین مالی پیروی کنند که نیاز به تهیه مقاله دارند. موجود در </a:t>
            </a:r>
            <a:r>
              <a:rPr lang="en-US" dirty="0" smtClean="0"/>
              <a:t>PMC؛ </a:t>
            </a:r>
            <a:r>
              <a:rPr lang="fa-IR" dirty="0" smtClean="0"/>
              <a:t>یا مطابق با خط مشی </a:t>
            </a:r>
            <a:r>
              <a:rPr lang="en-US" dirty="0" smtClean="0"/>
              <a:t>MEDLINE </a:t>
            </a:r>
            <a:r>
              <a:rPr lang="fa-IR" dirty="0" smtClean="0"/>
              <a:t>در مورد نمایه سازی گزینه های ارسال مجلات الکترونیکی برای حمایت از این اهداف، </a:t>
            </a:r>
            <a:r>
              <a:rPr lang="en-US" dirty="0" smtClean="0"/>
              <a:t>PMC </a:t>
            </a:r>
            <a:r>
              <a:rPr lang="fa-IR" dirty="0" smtClean="0"/>
              <a:t>سه گزینه ارسال را برای ناشران ارائه می دهد که باید در نظر بگیرند:</a:t>
            </a:r>
          </a:p>
          <a:p>
            <a:pPr algn="r" rtl="1"/>
            <a:endParaRPr lang="fa-IR" dirty="0" smtClean="0"/>
          </a:p>
          <a:p>
            <a:pPr algn="r" rtl="1"/>
            <a:r>
              <a:rPr lang="fa-IR" dirty="0" smtClean="0"/>
              <a:t>نماد مشارکت در مجله</a:t>
            </a:r>
          </a:p>
          <a:p>
            <a:pPr algn="r" rtl="1"/>
            <a:r>
              <a:rPr lang="fa-IR" dirty="0" smtClean="0"/>
              <a:t>مشارکت در مجله: اگر مجله با استانداردهای </a:t>
            </a:r>
            <a:r>
              <a:rPr lang="en-US" dirty="0" smtClean="0"/>
              <a:t>NLM </a:t>
            </a:r>
            <a:r>
              <a:rPr lang="fa-IR" dirty="0" smtClean="0"/>
              <a:t>برای گنجاندن در </a:t>
            </a:r>
            <a:r>
              <a:rPr lang="en-US" dirty="0" smtClean="0"/>
              <a:t>PMC </a:t>
            </a:r>
            <a:r>
              <a:rPr lang="fa-IR" dirty="0" smtClean="0"/>
              <a:t>مطابقت داشته باشد، یک مجله نسخه نهایی منتشر شده از هر مقاله یا مقالاتی که توسط </a:t>
            </a:r>
            <a:r>
              <a:rPr lang="en-US" dirty="0" smtClean="0"/>
              <a:t>NIH </a:t>
            </a:r>
            <a:r>
              <a:rPr lang="fa-IR" dirty="0" smtClean="0"/>
              <a:t>حمایت مالی می شود، به آنها سپرده می شود. مجلات علاقه مند باید قراردادهای مشارکت فعلی را بررسی کنند. برای کسب اطلاعات بیشتر، به صفحه فرآیند درخواست مجله </a:t>
            </a:r>
            <a:r>
              <a:rPr lang="en-US" dirty="0" smtClean="0"/>
              <a:t>PMC </a:t>
            </a:r>
            <a:r>
              <a:rPr lang="fa-IR" dirty="0" smtClean="0"/>
              <a:t>مراجعه کنید.</a:t>
            </a:r>
          </a:p>
          <a:p>
            <a:pPr algn="r" rtl="1"/>
            <a:endParaRPr lang="fa-IR" dirty="0" smtClean="0"/>
          </a:p>
        </p:txBody>
      </p:sp>
    </p:spTree>
    <p:extLst>
      <p:ext uri="{BB962C8B-B14F-4D97-AF65-F5344CB8AC3E}">
        <p14:creationId xmlns:p14="http://schemas.microsoft.com/office/powerpoint/2010/main" val="393227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r" rtl="1"/>
            <a:endParaRPr lang="fa-IR" dirty="0" smtClean="0"/>
          </a:p>
          <a:p>
            <a:pPr algn="r" rtl="1"/>
            <a:r>
              <a:rPr lang="fa-IR" dirty="0" smtClean="0"/>
              <a:t>نماد سپرده نگارش خطی</a:t>
            </a:r>
          </a:p>
          <a:p>
            <a:pPr algn="r" rtl="1"/>
            <a:r>
              <a:rPr lang="fa-IR" dirty="0" smtClean="0"/>
              <a:t>مشارکت در سپرده انتخابی: یک ناشر مقالات منتخبی را از مجموعه مجلات </a:t>
            </a:r>
            <a:r>
              <a:rPr lang="en-US" dirty="0" smtClean="0"/>
              <a:t>MEDLINE </a:t>
            </a:r>
            <a:r>
              <a:rPr lang="fa-IR" dirty="0" smtClean="0"/>
              <a:t>و/یا مقالاتی که از یک شریک </a:t>
            </a:r>
            <a:r>
              <a:rPr lang="en-US" dirty="0" smtClean="0"/>
              <a:t>PMC </a:t>
            </a:r>
            <a:r>
              <a:rPr lang="fa-IR" dirty="0" smtClean="0"/>
              <a:t>یا سرمایه‌دهنده شریک </a:t>
            </a:r>
            <a:r>
              <a:rPr lang="en-US" dirty="0" smtClean="0"/>
              <a:t>PMC </a:t>
            </a:r>
            <a:r>
              <a:rPr lang="fa-IR" dirty="0" smtClean="0"/>
              <a:t>اروپا پشتیبانی می‌شوند، واریز می‌کند. ناشران علاقه مند باید قرارداد مشارکت سپرده انتخابی فعلی را بررسی کنند.</a:t>
            </a:r>
          </a:p>
          <a:p>
            <a:pPr algn="r" rtl="1"/>
            <a:endParaRPr lang="fa-IR" dirty="0" smtClean="0"/>
          </a:p>
          <a:p>
            <a:pPr algn="r" rtl="1"/>
            <a:endParaRPr lang="fa-IR" dirty="0" smtClean="0"/>
          </a:p>
          <a:p>
            <a:pPr algn="r" rtl="1"/>
            <a:r>
              <a:rPr lang="fa-IR" dirty="0" smtClean="0"/>
              <a:t>فید </a:t>
            </a:r>
            <a:r>
              <a:rPr lang="en-US" dirty="0" smtClean="0"/>
              <a:t>RSS</a:t>
            </a:r>
          </a:p>
          <a:p>
            <a:pPr algn="r" rtl="1"/>
            <a:r>
              <a:rPr lang="fa-IR" dirty="0" smtClean="0"/>
              <a:t>واریز نسخه خطی نویسنده: یک ناشر از طرف نویسنده برای حمایت از انطباق با تعدادی از خط‌مشی‌های سرمایه‌گذار، نسخه دست‌نوشته نویسنده یک مقاله را به سیستم ارسال نسخه‌های خطی </a:t>
            </a:r>
            <a:r>
              <a:rPr lang="en-US" dirty="0" smtClean="0"/>
              <a:t>NIH (NIHMS) </a:t>
            </a:r>
            <a:r>
              <a:rPr lang="fa-IR" dirty="0" smtClean="0"/>
              <a:t>واریز می‌کند (به سرمایه‌گذاران </a:t>
            </a:r>
            <a:r>
              <a:rPr lang="en-US" dirty="0" smtClean="0"/>
              <a:t>NIHMS </a:t>
            </a:r>
            <a:r>
              <a:rPr lang="fa-IR" dirty="0" smtClean="0"/>
              <a:t>مراجعه کنید). هیچ توافق رسمی بین ناشران و </a:t>
            </a:r>
            <a:r>
              <a:rPr lang="en-US" dirty="0" smtClean="0"/>
              <a:t>NLM </a:t>
            </a:r>
            <a:r>
              <a:rPr lang="fa-IR" dirty="0" smtClean="0"/>
              <a:t>برای سپرده گذاری نسخه خطی نویسنده وجود ندارد. برای اطلاعات بیشتر به پرسش‌های متداول </a:t>
            </a:r>
            <a:r>
              <a:rPr lang="en-US" dirty="0" smtClean="0"/>
              <a:t>NIHMS </a:t>
            </a:r>
            <a:r>
              <a:rPr lang="fa-IR" dirty="0" smtClean="0"/>
              <a:t>مراجعه کنید.</a:t>
            </a:r>
            <a:endParaRPr lang="en-US" dirty="0" smtClean="0"/>
          </a:p>
          <a:p>
            <a:endParaRPr lang="en-US" dirty="0"/>
          </a:p>
        </p:txBody>
      </p:sp>
    </p:spTree>
    <p:extLst>
      <p:ext uri="{BB962C8B-B14F-4D97-AF65-F5344CB8AC3E}">
        <p14:creationId xmlns:p14="http://schemas.microsoft.com/office/powerpoint/2010/main" val="3056005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مجموعه های </a:t>
            </a:r>
            <a:r>
              <a:rPr lang="en-US" dirty="0" smtClean="0"/>
              <a:t>PMC</a:t>
            </a:r>
          </a:p>
          <a:p>
            <a:pPr algn="r" rtl="1"/>
            <a:r>
              <a:rPr lang="en-US" dirty="0" smtClean="0"/>
              <a:t>PubMed Central® (PMC) </a:t>
            </a:r>
            <a:r>
              <a:rPr lang="fa-IR" dirty="0" smtClean="0"/>
              <a:t>میلیون‌ها مقاله تمام متنی را بایگانی می‌کند که قرن‌ها تحقیق زیست‌پزشکی و علوم زیستی را در بر می‌گیرد. </a:t>
            </a:r>
            <a:r>
              <a:rPr lang="en-US" dirty="0" smtClean="0"/>
              <a:t>PMC </a:t>
            </a:r>
            <a:r>
              <a:rPr lang="fa-IR" dirty="0" smtClean="0"/>
              <a:t>در نقش خود به عنوان آرشیو مجلات، مخزن سرمایه‌گذار و مرکز علمی باز، محتوا را تحت قراردادهای مشارکت متعدد، سیاست‌های سرمایه‌گذار، مشارکت‌های خصوصی و دولتی و ابتکارات جمع‌آوری و توزیع می‌کند. این صفحه یک نمای کلی از مجموعه‌های قابل مرور به دست آمده را ارائه می‌دهد که بر اساس اندازه کلی مجموعه از بزرگ‌ترین به کوچک‌ترین مرتب شده‌اند.</a:t>
            </a:r>
            <a:endParaRPr lang="en-US" dirty="0"/>
          </a:p>
        </p:txBody>
      </p:sp>
    </p:spTree>
    <p:extLst>
      <p:ext uri="{BB962C8B-B14F-4D97-AF65-F5344CB8AC3E}">
        <p14:creationId xmlns:p14="http://schemas.microsoft.com/office/powerpoint/2010/main" val="73758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شیوه جستجو در </a:t>
            </a:r>
            <a:r>
              <a:rPr lang="en-US" dirty="0" smtClean="0"/>
              <a:t>PMC</a:t>
            </a:r>
            <a:endParaRPr lang="en-US" dirty="0"/>
          </a:p>
        </p:txBody>
      </p:sp>
      <p:sp>
        <p:nvSpPr>
          <p:cNvPr id="3" name="Content Placeholder 2"/>
          <p:cNvSpPr>
            <a:spLocks noGrp="1"/>
          </p:cNvSpPr>
          <p:nvPr>
            <p:ph idx="1"/>
          </p:nvPr>
        </p:nvSpPr>
        <p:spPr/>
        <p:txBody>
          <a:bodyPr>
            <a:normAutofit/>
          </a:bodyPr>
          <a:lstStyle/>
          <a:p>
            <a:pPr algn="r" rtl="1"/>
            <a:r>
              <a:rPr lang="fa-IR" dirty="0" smtClean="0"/>
              <a:t>برای جستجوی مقالات کامل در </a:t>
            </a:r>
            <a:r>
              <a:rPr lang="en-US" dirty="0" smtClean="0"/>
              <a:t>PMC، </a:t>
            </a:r>
            <a:r>
              <a:rPr lang="fa-IR" dirty="0" smtClean="0"/>
              <a:t>عبارت یا مفهوم مورد نظر خود را در کادر جستجوی بالای هر صفحه </a:t>
            </a:r>
            <a:r>
              <a:rPr lang="en-US" dirty="0" smtClean="0"/>
              <a:t>PMC </a:t>
            </a:r>
            <a:r>
              <a:rPr lang="fa-IR" dirty="0" smtClean="0"/>
              <a:t>تایپ کنید و روی دکمه جستجو کلیک کنید یا اینتر را بزنید. با تایپ عبارات جستجوی خود، پیشنهادات نمایش داده می شوند. این ویژگی بر اساس تجزیه و تحلیل گزارش پرس و جو </a:t>
            </a:r>
            <a:r>
              <a:rPr lang="en-US" dirty="0" smtClean="0"/>
              <a:t>PubMed </a:t>
            </a:r>
            <a:r>
              <a:rPr lang="fa-IR" dirty="0" smtClean="0"/>
              <a:t>است که در "پیدا کردن پیشنهادات پرس و جو برای </a:t>
            </a:r>
            <a:r>
              <a:rPr lang="en-US" dirty="0" smtClean="0"/>
              <a:t>PubMed" </a:t>
            </a:r>
            <a:r>
              <a:rPr lang="fa-IR" dirty="0" smtClean="0"/>
              <a:t>توضیح داده شده است.</a:t>
            </a:r>
          </a:p>
          <a:p>
            <a:pPr algn="r" rtl="1"/>
            <a:endParaRPr lang="fa-IR" dirty="0" smtClean="0"/>
          </a:p>
          <a:p>
            <a:pPr algn="r" rtl="1"/>
            <a:r>
              <a:rPr lang="fa-IR" dirty="0" smtClean="0"/>
              <a:t>برای بسیاری از جستجوها، استفاده از برچسب‌ها یا نحو خاص ضروری نیست، اگرچه </a:t>
            </a:r>
            <a:r>
              <a:rPr lang="en-US" dirty="0" smtClean="0"/>
              <a:t>PMC </a:t>
            </a:r>
            <a:r>
              <a:rPr lang="fa-IR" dirty="0" smtClean="0"/>
              <a:t>از جستجوی ساختاریافته‌تر و فیلترها برای اصلاح نتایج و کمک به شما در یافتن اطلاعات مورد نظر پشتیبانی می‌کند. ابزار </a:t>
            </a:r>
            <a:r>
              <a:rPr lang="en-US" dirty="0" smtClean="0"/>
              <a:t>PMC Single Citation Matcher </a:t>
            </a:r>
            <a:r>
              <a:rPr lang="fa-IR" dirty="0" smtClean="0"/>
              <a:t>نیز برای یافتن مقالات </a:t>
            </a:r>
            <a:r>
              <a:rPr lang="en-US" dirty="0" smtClean="0"/>
              <a:t>PMC </a:t>
            </a:r>
            <a:r>
              <a:rPr lang="fa-IR" dirty="0" smtClean="0"/>
              <a:t>بر اساس اطلاعات استنادی خاص در دسترس است.</a:t>
            </a:r>
            <a:endParaRPr lang="en-US" dirty="0"/>
          </a:p>
        </p:txBody>
      </p:sp>
    </p:spTree>
    <p:extLst>
      <p:ext uri="{BB962C8B-B14F-4D97-AF65-F5344CB8AC3E}">
        <p14:creationId xmlns:p14="http://schemas.microsoft.com/office/powerpoint/2010/main" val="122833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توسط نویسنده</a:t>
            </a:r>
            <a:br>
              <a:rPr lang="fa-IR" dirty="0" smtClean="0"/>
            </a:br>
            <a:endParaRPr lang="en-US" dirty="0"/>
          </a:p>
        </p:txBody>
      </p:sp>
      <p:sp>
        <p:nvSpPr>
          <p:cNvPr id="3" name="Content Placeholder 2"/>
          <p:cNvSpPr>
            <a:spLocks noGrp="1"/>
          </p:cNvSpPr>
          <p:nvPr>
            <p:ph idx="1"/>
          </p:nvPr>
        </p:nvSpPr>
        <p:spPr>
          <a:xfrm>
            <a:off x="942703" y="1027906"/>
            <a:ext cx="10515600" cy="4351338"/>
          </a:xfrm>
        </p:spPr>
        <p:txBody>
          <a:bodyPr/>
          <a:lstStyle/>
          <a:p>
            <a:pPr algn="r" rtl="1"/>
            <a:r>
              <a:rPr lang="fa-IR" dirty="0" smtClean="0"/>
              <a:t>در کادر جستجو، نام کامل نویسنده یا نام خانوادگی او را به دنبال حروف اول، بدون علامت گذاری وارد کنید. اگر فقط نام خانوادگی نویسنده را می دانید، از برچسب فیلد جستجوی نویسنده [</a:t>
            </a:r>
            <a:r>
              <a:rPr lang="en-US" dirty="0" smtClean="0"/>
              <a:t>au] </a:t>
            </a:r>
            <a:r>
              <a:rPr lang="fa-IR" dirty="0" smtClean="0"/>
              <a:t>همانطور که در مثال زیر نشان داده شده است استفاده کنید.</a:t>
            </a:r>
          </a:p>
          <a:p>
            <a:pPr algn="r" rtl="1"/>
            <a:r>
              <a:rPr lang="fa-IR" dirty="0" smtClean="0"/>
              <a:t>نام نویسنده به طور خودکار کوتاه می شود تا حروف اول و نام های مختلف مانند </a:t>
            </a:r>
            <a:r>
              <a:rPr lang="en-US" dirty="0" smtClean="0"/>
              <a:t>Jr </a:t>
            </a:r>
            <a:r>
              <a:rPr lang="fa-IR" dirty="0" smtClean="0"/>
              <a:t>را در نظر بگیرد. برای غیرفعال کردن برش، از نقل قول های دوتایی در اطراف نام نویسنده با برچسب فیلد جستجوی نویسنده [</a:t>
            </a:r>
            <a:r>
              <a:rPr lang="en-US" dirty="0" smtClean="0"/>
              <a:t>au] </a:t>
            </a:r>
            <a:r>
              <a:rPr lang="fa-IR" dirty="0" smtClean="0"/>
              <a:t>همانطور که در مثال زیر نشان داده شده است استفاده کنید.</a:t>
            </a:r>
            <a:endParaRPr lang="en-US" dirty="0"/>
          </a:p>
        </p:txBody>
      </p:sp>
      <p:pic>
        <p:nvPicPr>
          <p:cNvPr id="4" name="Picture 3"/>
          <p:cNvPicPr>
            <a:picLocks noChangeAspect="1"/>
          </p:cNvPicPr>
          <p:nvPr/>
        </p:nvPicPr>
        <p:blipFill>
          <a:blip r:embed="rId2"/>
          <a:stretch>
            <a:fillRect/>
          </a:stretch>
        </p:blipFill>
        <p:spPr>
          <a:xfrm>
            <a:off x="505913" y="3659640"/>
            <a:ext cx="8515350" cy="2543175"/>
          </a:xfrm>
          <a:prstGeom prst="rect">
            <a:avLst/>
          </a:prstGeom>
        </p:spPr>
      </p:pic>
    </p:spTree>
    <p:extLst>
      <p:ext uri="{BB962C8B-B14F-4D97-AF65-F5344CB8AC3E}">
        <p14:creationId xmlns:p14="http://schemas.microsoft.com/office/powerpoint/2010/main" val="491901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توسط مجله</a:t>
            </a:r>
            <a:br>
              <a:rPr lang="fa-IR" dirty="0" smtClean="0"/>
            </a:br>
            <a:endParaRPr lang="en-US" dirty="0"/>
          </a:p>
        </p:txBody>
      </p:sp>
      <p:sp>
        <p:nvSpPr>
          <p:cNvPr id="3" name="Content Placeholder 2"/>
          <p:cNvSpPr>
            <a:spLocks noGrp="1"/>
          </p:cNvSpPr>
          <p:nvPr>
            <p:ph idx="1"/>
          </p:nvPr>
        </p:nvSpPr>
        <p:spPr/>
        <p:txBody>
          <a:bodyPr/>
          <a:lstStyle/>
          <a:p>
            <a:pPr algn="r" rtl="1"/>
            <a:r>
              <a:rPr lang="fa-IR" dirty="0" smtClean="0"/>
              <a:t>در کادر جستجو، عنوان مجله، مخفف عنوان مجله </a:t>
            </a:r>
            <a:r>
              <a:rPr lang="en-US" dirty="0" smtClean="0"/>
              <a:t>NLM، </a:t>
            </a:r>
            <a:r>
              <a:rPr lang="fa-IR" dirty="0" smtClean="0"/>
              <a:t>یا </a:t>
            </a:r>
            <a:r>
              <a:rPr lang="en-US" dirty="0" smtClean="0"/>
              <a:t>ISSN، </a:t>
            </a:r>
            <a:r>
              <a:rPr lang="fa-IR" dirty="0" smtClean="0"/>
              <a:t>کد بین المللی استاندارد شده 8 رقمی مورد استفاده برای شناسایی مجلات را وارد کنید.</a:t>
            </a:r>
            <a:endParaRPr lang="en-US" dirty="0"/>
          </a:p>
        </p:txBody>
      </p:sp>
      <p:pic>
        <p:nvPicPr>
          <p:cNvPr id="4" name="Picture 3"/>
          <p:cNvPicPr>
            <a:picLocks noChangeAspect="1"/>
          </p:cNvPicPr>
          <p:nvPr/>
        </p:nvPicPr>
        <p:blipFill>
          <a:blip r:embed="rId2"/>
          <a:stretch>
            <a:fillRect/>
          </a:stretch>
        </p:blipFill>
        <p:spPr>
          <a:xfrm>
            <a:off x="1565229" y="2909888"/>
            <a:ext cx="8486775" cy="3267075"/>
          </a:xfrm>
          <a:prstGeom prst="rect">
            <a:avLst/>
          </a:prstGeom>
        </p:spPr>
      </p:pic>
    </p:spTree>
    <p:extLst>
      <p:ext uri="{BB962C8B-B14F-4D97-AF65-F5344CB8AC3E}">
        <p14:creationId xmlns:p14="http://schemas.microsoft.com/office/powerpoint/2010/main" val="118157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smtClean="0"/>
              <a:t>نماد نکته نکات جستجوی مجله</a:t>
            </a:r>
          </a:p>
          <a:p>
            <a:pPr marL="0" indent="0" algn="r" rtl="1">
              <a:buNone/>
            </a:pPr>
            <a:endParaRPr lang="fa-IR" dirty="0" smtClean="0"/>
          </a:p>
          <a:p>
            <a:pPr marL="0" indent="0" algn="r" rtl="1">
              <a:buNone/>
            </a:pPr>
            <a:r>
              <a:rPr lang="fa-IR" dirty="0" smtClean="0"/>
              <a:t>اگر عنوان یا مخفف مجله شامل یک کاراکتر خاص است (مانند پرانتز، پرانتز، علامت)، عنوان یا علامت اختصاری را بدون نویسه‌های خاص وارد کنید.</a:t>
            </a:r>
          </a:p>
          <a:p>
            <a:pPr marL="0" indent="0" algn="r" rtl="1">
              <a:buNone/>
            </a:pPr>
            <a:r>
              <a:rPr lang="fa-IR" dirty="0" smtClean="0"/>
              <a:t>برای بازیابی کامل موارد نمایه شده، توصیه می کنیم با استفاده از عنوان کامل مجله یا مخفف عنوان مجله جستجو کنید زیرا مقالات قدیمی ممکن است </a:t>
            </a:r>
            <a:r>
              <a:rPr lang="en-US" dirty="0" smtClean="0"/>
              <a:t>ISSN </a:t>
            </a:r>
            <a:r>
              <a:rPr lang="fa-IR" dirty="0" smtClean="0"/>
              <a:t>نداشته باشند.</a:t>
            </a:r>
          </a:p>
          <a:p>
            <a:pPr marL="0" indent="0" algn="r" rtl="1">
              <a:buNone/>
            </a:pPr>
            <a:r>
              <a:rPr lang="fa-IR" dirty="0" smtClean="0"/>
              <a:t>اگر با استفاده از عنوان کامل مجله یا مخفف عنوان در کادر جستجو به همراه عبارات جستجوی اضافی جستجو می‌کنید، استفاده از علامت نقل قول در اطراف عنوان مجله مفید است، به عنوان مثال چاقی "جلوگیری از بیماری مزمن" [ژورنال].</a:t>
            </a:r>
            <a:endParaRPr lang="en-US" dirty="0"/>
          </a:p>
        </p:txBody>
      </p:sp>
    </p:spTree>
    <p:extLst>
      <p:ext uri="{BB962C8B-B14F-4D97-AF65-F5344CB8AC3E}">
        <p14:creationId xmlns:p14="http://schemas.microsoft.com/office/powerpoint/2010/main" val="3453408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توسط مجموعه</a:t>
            </a:r>
            <a:br>
              <a:rPr lang="fa-IR" dirty="0" smtClean="0"/>
            </a:br>
            <a:endParaRPr lang="en-US" dirty="0"/>
          </a:p>
        </p:txBody>
      </p:sp>
      <p:sp>
        <p:nvSpPr>
          <p:cNvPr id="3" name="Content Placeholder 2"/>
          <p:cNvSpPr>
            <a:spLocks noGrp="1"/>
          </p:cNvSpPr>
          <p:nvPr>
            <p:ph idx="1"/>
          </p:nvPr>
        </p:nvSpPr>
        <p:spPr/>
        <p:txBody>
          <a:bodyPr/>
          <a:lstStyle/>
          <a:p>
            <a:pPr marL="0" indent="0" algn="r" rtl="1">
              <a:buNone/>
            </a:pPr>
            <a:r>
              <a:rPr lang="fa-IR" dirty="0" smtClean="0"/>
              <a:t>با وارد کردن فیلتر(های) جستجوی </a:t>
            </a:r>
            <a:r>
              <a:rPr lang="en-US" dirty="0" smtClean="0"/>
              <a:t>PMC </a:t>
            </a:r>
            <a:r>
              <a:rPr lang="fa-IR" dirty="0" smtClean="0"/>
              <a:t>از پیش تعیین شده، محتویات مجموعه ها را در </a:t>
            </a:r>
            <a:r>
              <a:rPr lang="en-US" dirty="0" smtClean="0"/>
              <a:t>PMC </a:t>
            </a:r>
            <a:r>
              <a:rPr lang="fa-IR" dirty="0" smtClean="0"/>
              <a:t>کاوش کنید:</a:t>
            </a:r>
            <a:endParaRPr lang="en-US" dirty="0"/>
          </a:p>
        </p:txBody>
      </p:sp>
      <p:pic>
        <p:nvPicPr>
          <p:cNvPr id="4" name="Picture 3"/>
          <p:cNvPicPr>
            <a:picLocks noChangeAspect="1"/>
          </p:cNvPicPr>
          <p:nvPr/>
        </p:nvPicPr>
        <p:blipFill>
          <a:blip r:embed="rId2"/>
          <a:stretch>
            <a:fillRect/>
          </a:stretch>
        </p:blipFill>
        <p:spPr>
          <a:xfrm>
            <a:off x="2928937" y="3437572"/>
            <a:ext cx="6334125" cy="2543175"/>
          </a:xfrm>
          <a:prstGeom prst="rect">
            <a:avLst/>
          </a:prstGeom>
        </p:spPr>
      </p:pic>
    </p:spTree>
    <p:extLst>
      <p:ext uri="{BB962C8B-B14F-4D97-AF65-F5344CB8AC3E}">
        <p14:creationId xmlns:p14="http://schemas.microsoft.com/office/powerpoint/2010/main" val="103172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توسط فاندر</a:t>
            </a:r>
            <a:br>
              <a:rPr lang="fa-IR" dirty="0" smtClean="0"/>
            </a:br>
            <a:endParaRPr lang="en-US" dirty="0"/>
          </a:p>
        </p:txBody>
      </p:sp>
      <p:sp>
        <p:nvSpPr>
          <p:cNvPr id="3" name="Content Placeholder 2"/>
          <p:cNvSpPr>
            <a:spLocks noGrp="1"/>
          </p:cNvSpPr>
          <p:nvPr>
            <p:ph idx="1"/>
          </p:nvPr>
        </p:nvSpPr>
        <p:spPr/>
        <p:txBody>
          <a:bodyPr/>
          <a:lstStyle/>
          <a:p>
            <a:pPr algn="r" rtl="1"/>
            <a:r>
              <a:rPr lang="fa-IR" dirty="0" smtClean="0"/>
              <a:t>از فیلترهای جستجوی از پیش تعیین شده نشان داده شده در ستون عبارت جستجوی زیر برای یافتن مقالات پشتیبانی شده توسط سازمان های تأمین مالی که به طور رسمی با </a:t>
            </a:r>
            <a:r>
              <a:rPr lang="en-US" dirty="0" smtClean="0"/>
              <a:t>NLM </a:t>
            </a:r>
            <a:r>
              <a:rPr lang="fa-IR" dirty="0" smtClean="0"/>
              <a:t>همکاری کرده اند تا از </a:t>
            </a:r>
            <a:r>
              <a:rPr lang="en-US" dirty="0" smtClean="0"/>
              <a:t>PMC </a:t>
            </a:r>
            <a:r>
              <a:rPr lang="fa-IR" dirty="0" smtClean="0"/>
              <a:t>به عنوان مخزن برای تحقیقات تأمین شده خود استفاده کنند، استفاده کنید.</a:t>
            </a:r>
            <a:endParaRPr lang="en-US" dirty="0"/>
          </a:p>
        </p:txBody>
      </p:sp>
      <p:pic>
        <p:nvPicPr>
          <p:cNvPr id="4" name="Picture 3"/>
          <p:cNvPicPr>
            <a:picLocks noChangeAspect="1"/>
          </p:cNvPicPr>
          <p:nvPr/>
        </p:nvPicPr>
        <p:blipFill>
          <a:blip r:embed="rId2"/>
          <a:stretch>
            <a:fillRect/>
          </a:stretch>
        </p:blipFill>
        <p:spPr>
          <a:xfrm>
            <a:off x="838200" y="3252016"/>
            <a:ext cx="6400120" cy="3059884"/>
          </a:xfrm>
          <a:prstGeom prst="rect">
            <a:avLst/>
          </a:prstGeom>
        </p:spPr>
      </p:pic>
    </p:spTree>
    <p:extLst>
      <p:ext uri="{BB962C8B-B14F-4D97-AF65-F5344CB8AC3E}">
        <p14:creationId xmlns:p14="http://schemas.microsoft.com/office/powerpoint/2010/main" val="2607370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 مجوز</a:t>
            </a:r>
            <a:br>
              <a:rPr lang="fa-IR" dirty="0" smtClean="0"/>
            </a:br>
            <a:endParaRPr lang="en-US" dirty="0"/>
          </a:p>
        </p:txBody>
      </p:sp>
      <p:sp>
        <p:nvSpPr>
          <p:cNvPr id="3" name="Content Placeholder 2"/>
          <p:cNvSpPr>
            <a:spLocks noGrp="1"/>
          </p:cNvSpPr>
          <p:nvPr>
            <p:ph idx="1"/>
          </p:nvPr>
        </p:nvSpPr>
        <p:spPr>
          <a:xfrm>
            <a:off x="838200" y="1123406"/>
            <a:ext cx="10515600" cy="5053557"/>
          </a:xfrm>
        </p:spPr>
        <p:txBody>
          <a:bodyPr/>
          <a:lstStyle/>
          <a:p>
            <a:pPr marL="0" indent="0" algn="r" rtl="1">
              <a:buNone/>
            </a:pPr>
            <a:r>
              <a:rPr lang="fa-IR" dirty="0" smtClean="0"/>
              <a:t>با افزودن فیلترهای جستجوی از پیش تعیین شده نشان داده شده در ستون عبارت جستجوی زیر، نتایج جستجوی خود را به مقالات زیرمجموعه دسترسی آزاد </a:t>
            </a:r>
            <a:r>
              <a:rPr lang="en-US" dirty="0" smtClean="0"/>
              <a:t>PMC </a:t>
            </a:r>
            <a:r>
              <a:rPr lang="fa-IR" dirty="0" smtClean="0"/>
              <a:t>با مجوزهای خاص </a:t>
            </a:r>
            <a:r>
              <a:rPr lang="en-US" dirty="0" smtClean="0"/>
              <a:t>Creative Commons (CC) </a:t>
            </a:r>
            <a:r>
              <a:rPr lang="fa-IR" dirty="0" smtClean="0"/>
              <a:t>محدود کنید. برای توضیحات این مجوزها، لطفاً به سایت </a:t>
            </a:r>
            <a:r>
              <a:rPr lang="en-US" dirty="0" smtClean="0"/>
              <a:t>Creative Commons، </a:t>
            </a:r>
            <a:r>
              <a:rPr lang="fa-IR" dirty="0" smtClean="0"/>
              <a:t>درباره مجوزها مراجعه کنید. لطفاً توجه داشته باشید که همه مقالات زیرمجموعه دسترسی آزاد دارای مجوز </a:t>
            </a:r>
            <a:r>
              <a:rPr lang="en-US" dirty="0" smtClean="0"/>
              <a:t>CC </a:t>
            </a:r>
            <a:r>
              <a:rPr lang="fa-IR" dirty="0" smtClean="0"/>
              <a:t>نیستند.</a:t>
            </a:r>
            <a:endParaRPr lang="en-US" dirty="0"/>
          </a:p>
        </p:txBody>
      </p:sp>
      <p:pic>
        <p:nvPicPr>
          <p:cNvPr id="4" name="Picture 3"/>
          <p:cNvPicPr>
            <a:picLocks noChangeAspect="1"/>
          </p:cNvPicPr>
          <p:nvPr/>
        </p:nvPicPr>
        <p:blipFill>
          <a:blip r:embed="rId2"/>
          <a:stretch>
            <a:fillRect/>
          </a:stretch>
        </p:blipFill>
        <p:spPr>
          <a:xfrm>
            <a:off x="1946366" y="3174273"/>
            <a:ext cx="7854859" cy="3370217"/>
          </a:xfrm>
          <a:prstGeom prst="rect">
            <a:avLst/>
          </a:prstGeom>
        </p:spPr>
      </p:pic>
    </p:spTree>
    <p:extLst>
      <p:ext uri="{BB962C8B-B14F-4D97-AF65-F5344CB8AC3E}">
        <p14:creationId xmlns:p14="http://schemas.microsoft.com/office/powerpoint/2010/main" val="417756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t>مدلاین</a:t>
            </a:r>
            <a:r>
              <a:rPr lang="en-US" b="1" dirty="0" smtClean="0"/>
              <a:t>(Medline)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marL="0" indent="0" algn="r" rtl="1">
              <a:buNone/>
            </a:pPr>
            <a:r>
              <a:rPr lang="fa-IR" b="1" dirty="0" smtClean="0">
                <a:hlinkClick r:id="rId2"/>
              </a:rPr>
              <a:t>مدلاین</a:t>
            </a:r>
            <a:r>
              <a:rPr lang="fa-IR" dirty="0"/>
              <a:t> بزرگ ترین جز پاب مد است که توسط کتابخانه ی ملی آمریکا  در سال 1960 ایجاد شده است.ناشرین مجلات در صورتی که بخواهند مجلات خود را به پایگاه  مدلاین ارسال کنند از طریق کمیته ی  </a:t>
            </a:r>
            <a:r>
              <a:rPr lang="en-US" dirty="0"/>
              <a:t>LSTRC  </a:t>
            </a:r>
            <a:r>
              <a:rPr lang="fa-IR" dirty="0"/>
              <a:t>که هر 6 ماه یک بار تشکیل می گردد می توانند اقدام نمایند تا بعد از بررسی نتیجه ی پذیرش و عدم پذیرش اعلام گردد. اکثر نشریات تحت پوشش در  </a:t>
            </a:r>
            <a:r>
              <a:rPr lang="en-US" dirty="0"/>
              <a:t>MEDLINE </a:t>
            </a:r>
            <a:r>
              <a:rPr lang="fa-IR" dirty="0"/>
              <a:t>مجلات علمی هستند. علاوه بر رقابت علمی مجلات برای ورود به مدلاین، سیستم سرفصلهای موضوعی پزشکی (</a:t>
            </a:r>
            <a:r>
              <a:rPr lang="en-US" dirty="0"/>
              <a:t>Medical Subject Headings) </a:t>
            </a:r>
            <a:r>
              <a:rPr lang="fa-IR" dirty="0"/>
              <a:t>نیز یکی از مزایای مهم مدلاین میباشد.</a:t>
            </a:r>
          </a:p>
          <a:p>
            <a:pPr marL="0" indent="0" algn="r" rtl="1">
              <a:buNone/>
            </a:pPr>
            <a:r>
              <a:rPr lang="fa-IR" dirty="0"/>
              <a:t>تقریبا </a:t>
            </a:r>
            <a:r>
              <a:rPr lang="fa-IR" dirty="0" smtClean="0"/>
              <a:t>۵۶۰۰ </a:t>
            </a:r>
            <a:r>
              <a:rPr lang="fa-IR" dirty="0"/>
              <a:t>مجله منتشره در امریکا و بیش از هشتاد کشور  انتخاب شده اند و در حال حاضر برای مدلاین ایندکس می شوند</a:t>
            </a:r>
            <a:r>
              <a:rPr lang="fa-IR" dirty="0" smtClean="0"/>
              <a:t>.</a:t>
            </a:r>
            <a:endParaRPr lang="en-US" dirty="0" smtClean="0"/>
          </a:p>
          <a:p>
            <a:pPr marL="0" indent="0" algn="r" rtl="1">
              <a:buNone/>
            </a:pPr>
            <a:r>
              <a:rPr lang="fa-IR" dirty="0" smtClean="0"/>
              <a:t>مدلاین حاوی </a:t>
            </a:r>
            <a:r>
              <a:rPr lang="fa-IR" dirty="0"/>
              <a:t>اطلاعات بیلیوگرافی(کتاب شناسی) می باشد که توسط کتابخانه ملی آمریکا تاسیس و بالغ بر ۵۶۰۰ مجله دانشگاهی در رشته های پزشکی، پرستاری، دندانپزشکی، دامپزشکی، سیستم مراقبت بهداشتی در آن گردآوری شده است.</a:t>
            </a:r>
          </a:p>
          <a:p>
            <a:pPr marL="0" indent="0" algn="r" rtl="1">
              <a:buNone/>
            </a:pPr>
            <a:endParaRPr lang="fa-IR" dirty="0"/>
          </a:p>
          <a:p>
            <a:pPr marL="0" indent="0" algn="r">
              <a:buNone/>
            </a:pPr>
            <a:endParaRPr lang="en-US" dirty="0"/>
          </a:p>
        </p:txBody>
      </p:sp>
    </p:spTree>
    <p:extLst>
      <p:ext uri="{BB962C8B-B14F-4D97-AF65-F5344CB8AC3E}">
        <p14:creationId xmlns:p14="http://schemas.microsoft.com/office/powerpoint/2010/main" val="1240989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این فیلترها بر اساس اطلاعات مجوز است که توسط ناشران و سایر ارائه دهندگان محتوا در اختیار </a:t>
            </a:r>
            <a:r>
              <a:rPr lang="en-US" sz="2000" dirty="0" smtClean="0"/>
              <a:t>PMC </a:t>
            </a:r>
            <a:r>
              <a:rPr lang="fa-IR" sz="2000" dirty="0" smtClean="0"/>
              <a:t>قرار می گیرد. لطفاً توجه داشته باشید که در برخی موارد، بین این شناسه‌های قابل خواندن توسط ماشین و متن واقعی بیانیه‌های مجوز مغایرت وجود دارد. در سال 2013، </a:t>
            </a:r>
            <a:r>
              <a:rPr lang="en-US" sz="2000" dirty="0" smtClean="0"/>
              <a:t>PMC </a:t>
            </a:r>
            <a:r>
              <a:rPr lang="fa-IR" sz="2000" dirty="0" smtClean="0"/>
              <a:t>قوانین جدیدی را برای کمک به اطمینان از ثبات برچسب گذاری مجوزها وضع کرد که از آن زمان برای همه محتوای دریافتی اعمال می شود.</a:t>
            </a:r>
            <a:endParaRPr lang="en-US" sz="2000" dirty="0"/>
          </a:p>
        </p:txBody>
      </p:sp>
      <p:sp>
        <p:nvSpPr>
          <p:cNvPr id="3" name="Content Placeholder 2"/>
          <p:cNvSpPr>
            <a:spLocks noGrp="1"/>
          </p:cNvSpPr>
          <p:nvPr>
            <p:ph idx="1"/>
          </p:nvPr>
        </p:nvSpPr>
        <p:spPr/>
        <p:txBody>
          <a:bodyPr>
            <a:normAutofit lnSpcReduction="10000"/>
          </a:bodyPr>
          <a:lstStyle/>
          <a:p>
            <a:pPr marL="0" indent="0" algn="r" rtl="1">
              <a:buNone/>
            </a:pPr>
            <a:r>
              <a:rPr lang="fa-IR" dirty="0" smtClean="0"/>
              <a:t>نوع مجوز عبارت جستجو</a:t>
            </a:r>
          </a:p>
          <a:p>
            <a:pPr algn="r" rtl="1"/>
            <a:r>
              <a:rPr lang="fa-IR" dirty="0" smtClean="0"/>
              <a:t>هر مجوز </a:t>
            </a:r>
            <a:r>
              <a:rPr lang="en-US" dirty="0" smtClean="0"/>
              <a:t>CC "</a:t>
            </a:r>
            <a:r>
              <a:rPr lang="fa-IR" dirty="0" smtClean="0"/>
              <a:t>مجوز سی سی"[</a:t>
            </a:r>
            <a:r>
              <a:rPr lang="en-US" dirty="0" smtClean="0"/>
              <a:t>filter]</a:t>
            </a:r>
          </a:p>
          <a:p>
            <a:pPr algn="r" rtl="1"/>
            <a:r>
              <a:rPr lang="en-US" dirty="0" smtClean="0"/>
              <a:t>CC BY (</a:t>
            </a:r>
            <a:r>
              <a:rPr lang="fa-IR" dirty="0" smtClean="0"/>
              <a:t>اسناد) "</a:t>
            </a:r>
            <a:r>
              <a:rPr lang="en-US" dirty="0" smtClean="0"/>
              <a:t>cc by License"[filter]</a:t>
            </a:r>
          </a:p>
          <a:p>
            <a:pPr algn="r" rtl="1"/>
            <a:r>
              <a:rPr lang="en-US" dirty="0" smtClean="0"/>
              <a:t>CC BY-ND (</a:t>
            </a:r>
            <a:r>
              <a:rPr lang="fa-IR" dirty="0" smtClean="0"/>
              <a:t>اسناد، بدون مشتقات) "</a:t>
            </a:r>
            <a:r>
              <a:rPr lang="en-US" dirty="0" smtClean="0"/>
              <a:t>cc by-</a:t>
            </a:r>
            <a:r>
              <a:rPr lang="en-US" dirty="0" err="1" smtClean="0"/>
              <a:t>nd</a:t>
            </a:r>
            <a:r>
              <a:rPr lang="en-US" dirty="0" smtClean="0"/>
              <a:t> License"[filter]</a:t>
            </a:r>
          </a:p>
          <a:p>
            <a:pPr algn="r" rtl="1"/>
            <a:r>
              <a:rPr lang="en-US" dirty="0" smtClean="0"/>
              <a:t>CC BY-NC (</a:t>
            </a:r>
            <a:r>
              <a:rPr lang="fa-IR" dirty="0" smtClean="0"/>
              <a:t>اسناد، غیرتجاری) "مجوز </a:t>
            </a:r>
            <a:r>
              <a:rPr lang="en-US" dirty="0" smtClean="0"/>
              <a:t>cc by-</a:t>
            </a:r>
            <a:r>
              <a:rPr lang="en-US" dirty="0" err="1" smtClean="0"/>
              <a:t>nc</a:t>
            </a:r>
            <a:r>
              <a:rPr lang="en-US" dirty="0" smtClean="0"/>
              <a:t>"[filter]</a:t>
            </a:r>
          </a:p>
          <a:p>
            <a:pPr algn="r" rtl="1"/>
            <a:r>
              <a:rPr lang="en-US" dirty="0" smtClean="0"/>
              <a:t>CC BY-NC-ND (</a:t>
            </a:r>
            <a:r>
              <a:rPr lang="fa-IR" dirty="0" smtClean="0"/>
              <a:t>اسناد، غیرتجاری، بدون مشتقات) "</a:t>
            </a:r>
            <a:r>
              <a:rPr lang="en-US" dirty="0" smtClean="0"/>
              <a:t>cc by-</a:t>
            </a:r>
            <a:r>
              <a:rPr lang="en-US" dirty="0" err="1" smtClean="0"/>
              <a:t>nc</a:t>
            </a:r>
            <a:r>
              <a:rPr lang="en-US" dirty="0" smtClean="0"/>
              <a:t>-</a:t>
            </a:r>
            <a:r>
              <a:rPr lang="en-US" dirty="0" err="1" smtClean="0"/>
              <a:t>nd</a:t>
            </a:r>
            <a:r>
              <a:rPr lang="en-US" dirty="0" smtClean="0"/>
              <a:t> </a:t>
            </a:r>
            <a:r>
              <a:rPr lang="fa-IR" dirty="0" smtClean="0"/>
              <a:t>مجوز"[</a:t>
            </a:r>
            <a:r>
              <a:rPr lang="en-US" dirty="0" smtClean="0"/>
              <a:t>filter]</a:t>
            </a:r>
          </a:p>
          <a:p>
            <a:pPr algn="r" rtl="1"/>
            <a:r>
              <a:rPr lang="en-US" dirty="0" smtClean="0"/>
              <a:t>CC BY-NC-SA (</a:t>
            </a:r>
            <a:r>
              <a:rPr lang="fa-IR" dirty="0" smtClean="0"/>
              <a:t>اسناد، غیرتجاری، اشتراک مشابه) "مجوز </a:t>
            </a:r>
            <a:r>
              <a:rPr lang="en-US" dirty="0" smtClean="0"/>
              <a:t>cc by-</a:t>
            </a:r>
            <a:r>
              <a:rPr lang="en-US" dirty="0" err="1" smtClean="0"/>
              <a:t>nc</a:t>
            </a:r>
            <a:r>
              <a:rPr lang="en-US" dirty="0" smtClean="0"/>
              <a:t>-</a:t>
            </a:r>
            <a:r>
              <a:rPr lang="en-US" dirty="0" err="1" smtClean="0"/>
              <a:t>sa</a:t>
            </a:r>
            <a:r>
              <a:rPr lang="en-US" dirty="0" smtClean="0"/>
              <a:t>"[filter]</a:t>
            </a:r>
          </a:p>
          <a:p>
            <a:pPr algn="r" rtl="1"/>
            <a:r>
              <a:rPr lang="en-US" dirty="0" smtClean="0"/>
              <a:t>CC BY-SA (</a:t>
            </a:r>
            <a:r>
              <a:rPr lang="fa-IR" dirty="0" smtClean="0"/>
              <a:t>اسناد، اشتراک مشابه) "</a:t>
            </a:r>
            <a:r>
              <a:rPr lang="en-US" dirty="0" smtClean="0"/>
              <a:t>cc by-</a:t>
            </a:r>
            <a:r>
              <a:rPr lang="en-US" dirty="0" err="1" smtClean="0"/>
              <a:t>sa</a:t>
            </a:r>
            <a:r>
              <a:rPr lang="en-US" dirty="0" smtClean="0"/>
              <a:t> </a:t>
            </a:r>
            <a:r>
              <a:rPr lang="fa-IR" dirty="0" smtClean="0"/>
              <a:t>مجوز"[</a:t>
            </a:r>
            <a:r>
              <a:rPr lang="en-US" dirty="0" smtClean="0"/>
              <a:t>filter]</a:t>
            </a:r>
          </a:p>
          <a:p>
            <a:pPr algn="r" rtl="1"/>
            <a:r>
              <a:rPr lang="en-US" dirty="0" smtClean="0"/>
              <a:t>CC0 (</a:t>
            </a:r>
            <a:r>
              <a:rPr lang="fa-IR" dirty="0" smtClean="0"/>
              <a:t>دامنه عمومی) "مجوز </a:t>
            </a:r>
            <a:r>
              <a:rPr lang="en-US" dirty="0" smtClean="0"/>
              <a:t>cc0"[filter]</a:t>
            </a:r>
            <a:endParaRPr lang="en-US" dirty="0"/>
          </a:p>
        </p:txBody>
      </p:sp>
    </p:spTree>
    <p:extLst>
      <p:ext uri="{BB962C8B-B14F-4D97-AF65-F5344CB8AC3E}">
        <p14:creationId xmlns:p14="http://schemas.microsoft.com/office/powerpoint/2010/main" val="202616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smtClean="0"/>
              <a:t>بر اساس تاریخ انتشار</a:t>
            </a:r>
          </a:p>
          <a:p>
            <a:pPr algn="r" rtl="1"/>
            <a:r>
              <a:rPr lang="fa-IR" dirty="0" smtClean="0"/>
              <a:t>تاریخ ها را با استفاده از قالب </a:t>
            </a:r>
            <a:r>
              <a:rPr lang="en-US" dirty="0" smtClean="0"/>
              <a:t>YYYY/MM/DD[</a:t>
            </a:r>
            <a:r>
              <a:rPr lang="en-US" dirty="0" err="1" smtClean="0"/>
              <a:t>pubdate</a:t>
            </a:r>
            <a:r>
              <a:rPr lang="en-US" dirty="0" smtClean="0"/>
              <a:t>] </a:t>
            </a:r>
            <a:r>
              <a:rPr lang="fa-IR" dirty="0" smtClean="0"/>
              <a:t>در کادر جستجو وارد کنید، یا یک محدوده تاریخ را با استفاده از دو نقطه (:) بین هر تاریخ و به دنبال آن یک برچسب فیلد جستجوی تاریخ وارد کنید.</a:t>
            </a:r>
          </a:p>
          <a:p>
            <a:pPr algn="r" rtl="1"/>
            <a:endParaRPr lang="fa-IR" dirty="0" smtClean="0"/>
          </a:p>
          <a:p>
            <a:pPr algn="r" rtl="1"/>
            <a:r>
              <a:rPr lang="fa-IR" dirty="0" smtClean="0"/>
              <a:t>توسط </a:t>
            </a:r>
            <a:r>
              <a:rPr lang="en-US" dirty="0" smtClean="0"/>
              <a:t>PMC Live Date</a:t>
            </a:r>
          </a:p>
          <a:p>
            <a:pPr algn="r" rtl="1"/>
            <a:r>
              <a:rPr lang="fa-IR" dirty="0" smtClean="0"/>
              <a:t>تاریخ ها را با استفاده از قالب </a:t>
            </a:r>
            <a:r>
              <a:rPr lang="en-US" dirty="0" smtClean="0"/>
              <a:t>YYYY/MM/DD[</a:t>
            </a:r>
            <a:r>
              <a:rPr lang="en-US" dirty="0" err="1" smtClean="0"/>
              <a:t>pmclivedate</a:t>
            </a:r>
            <a:r>
              <a:rPr lang="en-US" dirty="0" smtClean="0"/>
              <a:t>] </a:t>
            </a:r>
            <a:r>
              <a:rPr lang="fa-IR" dirty="0" smtClean="0"/>
              <a:t>در کادر جستجو وارد کنید، یا محدوده تاریخ را با استفاده از دو نقطه (:) بین هر تاریخ و به دنبال آن یک برچسب فیلد جستجوی تاریخ وارد کنید.</a:t>
            </a:r>
          </a:p>
          <a:p>
            <a:pPr algn="r" rtl="1"/>
            <a:endParaRPr lang="fa-IR" dirty="0" smtClean="0"/>
          </a:p>
        </p:txBody>
      </p:sp>
    </p:spTree>
    <p:extLst>
      <p:ext uri="{BB962C8B-B14F-4D97-AF65-F5344CB8AC3E}">
        <p14:creationId xmlns:p14="http://schemas.microsoft.com/office/powerpoint/2010/main" val="45683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اگر به دنبال تاریخ زنده </a:t>
            </a:r>
            <a:r>
              <a:rPr lang="en-US" dirty="0" smtClean="0"/>
              <a:t>PMC </a:t>
            </a:r>
            <a:r>
              <a:rPr lang="fa-IR" dirty="0" smtClean="0"/>
              <a:t>برای یک رکورد خاص هستید،</a:t>
            </a:r>
          </a:p>
          <a:p>
            <a:pPr algn="r" rtl="1"/>
            <a:endParaRPr lang="fa-IR" dirty="0" smtClean="0"/>
          </a:p>
          <a:p>
            <a:pPr algn="r" rtl="1"/>
            <a:r>
              <a:rPr lang="fa-IR" dirty="0" smtClean="0"/>
              <a:t>رکورد مربوطه </a:t>
            </a:r>
            <a:r>
              <a:rPr lang="en-US" dirty="0" smtClean="0"/>
              <a:t>PubMed </a:t>
            </a:r>
            <a:r>
              <a:rPr lang="fa-IR" dirty="0" smtClean="0"/>
              <a:t>را برای تاریخ انتشار </a:t>
            </a:r>
            <a:r>
              <a:rPr lang="en-US" dirty="0" smtClean="0"/>
              <a:t>PMC </a:t>
            </a:r>
            <a:r>
              <a:rPr lang="fa-IR" dirty="0" smtClean="0"/>
              <a:t>مقالات تحریم شده مشاهده کنید.</a:t>
            </a:r>
          </a:p>
          <a:p>
            <a:pPr algn="r" rtl="1"/>
            <a:r>
              <a:rPr lang="fa-IR" dirty="0" smtClean="0"/>
              <a:t>تاریخ «موجود در </a:t>
            </a:r>
            <a:r>
              <a:rPr lang="en-US" dirty="0" smtClean="0"/>
              <a:t>PMC» </a:t>
            </a:r>
            <a:r>
              <a:rPr lang="fa-IR" dirty="0" smtClean="0"/>
              <a:t>را ببینید که در نقل قول روی رکورد </a:t>
            </a:r>
            <a:r>
              <a:rPr lang="en-US" dirty="0" smtClean="0"/>
              <a:t>PMC </a:t>
            </a:r>
            <a:r>
              <a:rPr lang="fa-IR" dirty="0" smtClean="0"/>
              <a:t>آمده است.</a:t>
            </a:r>
          </a:p>
          <a:p>
            <a:pPr algn="r" rtl="1"/>
            <a:r>
              <a:rPr lang="fa-IR" dirty="0" smtClean="0"/>
              <a:t>برای دریافت تاریخ زنده </a:t>
            </a:r>
            <a:r>
              <a:rPr lang="en-US" dirty="0" smtClean="0"/>
              <a:t>PMC </a:t>
            </a:r>
            <a:r>
              <a:rPr lang="fa-IR" dirty="0" smtClean="0"/>
              <a:t>برای هر مقاله در پایگاه داده به نسخه 2.0 </a:t>
            </a:r>
            <a:r>
              <a:rPr lang="en-US" dirty="0" err="1" smtClean="0"/>
              <a:t>eSummary</a:t>
            </a:r>
            <a:r>
              <a:rPr lang="en-US" dirty="0" smtClean="0"/>
              <a:t> </a:t>
            </a:r>
            <a:r>
              <a:rPr lang="fa-IR" dirty="0" smtClean="0"/>
              <a:t>مراجعه کنید، به عنوان مثال، </a:t>
            </a:r>
            <a:r>
              <a:rPr lang="en-US" dirty="0" smtClean="0"/>
              <a:t>https://eutils.ncbi.nlm.nih.gov/entrez/eutils/esummary.fcgi?db=pmc&amp;version=2.0&amp;id=14900.</a:t>
            </a:r>
          </a:p>
          <a:p>
            <a:pPr algn="r" rtl="1"/>
            <a:r>
              <a:rPr lang="fa-IR" dirty="0" smtClean="0"/>
              <a:t>اطلاعات تاریخ سپرده در دسترس نیست.</a:t>
            </a:r>
            <a:endParaRPr lang="en-US" dirty="0" smtClean="0"/>
          </a:p>
          <a:p>
            <a:endParaRPr lang="en-US" dirty="0"/>
          </a:p>
        </p:txBody>
      </p:sp>
    </p:spTree>
    <p:extLst>
      <p:ext uri="{BB962C8B-B14F-4D97-AF65-F5344CB8AC3E}">
        <p14:creationId xmlns:p14="http://schemas.microsoft.com/office/powerpoint/2010/main" val="288071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rtl="1"/>
            <a:r>
              <a:rPr lang="fa-IR" dirty="0" smtClean="0"/>
              <a:t>توسط مالک مقاله</a:t>
            </a:r>
          </a:p>
        </p:txBody>
      </p:sp>
      <p:sp>
        <p:nvSpPr>
          <p:cNvPr id="3" name="Content Placeholder 2"/>
          <p:cNvSpPr>
            <a:spLocks noGrp="1"/>
          </p:cNvSpPr>
          <p:nvPr>
            <p:ph idx="1"/>
          </p:nvPr>
        </p:nvSpPr>
        <p:spPr/>
        <p:txBody>
          <a:bodyPr/>
          <a:lstStyle/>
          <a:p>
            <a:pPr marL="0" indent="0" algn="r" rtl="1">
              <a:buNone/>
            </a:pPr>
            <a:r>
              <a:rPr lang="fa-IR" dirty="0" smtClean="0"/>
              <a:t>برای یافتن مقالاتی با این ویژگی های خاص در </a:t>
            </a:r>
            <a:r>
              <a:rPr lang="en-US" dirty="0" smtClean="0"/>
              <a:t>PMC، </a:t>
            </a:r>
            <a:r>
              <a:rPr lang="fa-IR" dirty="0" smtClean="0"/>
              <a:t>جستجویی را با هر یک از جستارهای زیر جستجو یا اضافه کنید:</a:t>
            </a:r>
            <a:endParaRPr lang="en-US" dirty="0"/>
          </a:p>
        </p:txBody>
      </p:sp>
      <p:pic>
        <p:nvPicPr>
          <p:cNvPr id="4" name="Picture 3"/>
          <p:cNvPicPr>
            <a:picLocks noChangeAspect="1"/>
          </p:cNvPicPr>
          <p:nvPr/>
        </p:nvPicPr>
        <p:blipFill>
          <a:blip r:embed="rId2"/>
          <a:stretch>
            <a:fillRect/>
          </a:stretch>
        </p:blipFill>
        <p:spPr>
          <a:xfrm>
            <a:off x="1293223" y="2651759"/>
            <a:ext cx="9784079" cy="3918857"/>
          </a:xfrm>
          <a:prstGeom prst="rect">
            <a:avLst/>
          </a:prstGeom>
        </p:spPr>
      </p:pic>
    </p:spTree>
    <p:extLst>
      <p:ext uri="{BB962C8B-B14F-4D97-AF65-F5344CB8AC3E}">
        <p14:creationId xmlns:p14="http://schemas.microsoft.com/office/powerpoint/2010/main" val="117923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r" rtl="1"/>
            <a:r>
              <a:rPr lang="fa-IR" dirty="0" smtClean="0"/>
              <a:t>جستجوی عبارت</a:t>
            </a:r>
          </a:p>
          <a:p>
            <a:pPr algn="r" rtl="1"/>
            <a:r>
              <a:rPr lang="en-US" dirty="0" smtClean="0"/>
              <a:t>PMC </a:t>
            </a:r>
            <a:r>
              <a:rPr lang="fa-IR" dirty="0" smtClean="0"/>
              <a:t>جستجوی مجاورت را انجام نمی دهد. با این حال، بسیاری از عبارات توسط جدول ترجمه </a:t>
            </a:r>
            <a:r>
              <a:rPr lang="en-US" dirty="0" err="1" smtClean="0"/>
              <a:t>MeSH</a:t>
            </a:r>
            <a:r>
              <a:rPr lang="en-US" dirty="0" smtClean="0"/>
              <a:t> </a:t>
            </a:r>
            <a:r>
              <a:rPr lang="fa-IR" dirty="0" smtClean="0"/>
              <a:t>مورد استفاده در ویژگی نقشه برداری اصطلاحات خودکار </a:t>
            </a:r>
            <a:r>
              <a:rPr lang="en-US" dirty="0" smtClean="0"/>
              <a:t>PMC </a:t>
            </a:r>
            <a:r>
              <a:rPr lang="fa-IR" dirty="0" smtClean="0"/>
              <a:t>شناسایی می شوند. به عنوان مثال، اگر "آنفلوانزا در پرندگان" را وارد کنید، </a:t>
            </a:r>
            <a:r>
              <a:rPr lang="en-US" dirty="0" smtClean="0"/>
              <a:t>PMC </a:t>
            </a:r>
            <a:r>
              <a:rPr lang="fa-IR" dirty="0" smtClean="0"/>
              <a:t>این عبارت را به عنوان یک مفهوم </a:t>
            </a:r>
            <a:r>
              <a:rPr lang="en-US" dirty="0" err="1" smtClean="0"/>
              <a:t>MeSH</a:t>
            </a:r>
            <a:r>
              <a:rPr lang="en-US" dirty="0" smtClean="0"/>
              <a:t> </a:t>
            </a:r>
            <a:r>
              <a:rPr lang="fa-IR" dirty="0" smtClean="0"/>
              <a:t>می شناسد. اگر عبارتی شناسایی نشد، می‌توانید به </a:t>
            </a:r>
            <a:r>
              <a:rPr lang="en-US" dirty="0" smtClean="0"/>
              <a:t>PMC </a:t>
            </a:r>
            <a:r>
              <a:rPr lang="fa-IR" dirty="0" smtClean="0"/>
              <a:t>دستور دهید تا از نگاشت عبارت خودکار عبور کند و یک عبارت خاص را با استفاده از قالب‌های زیر جستجو کند:</a:t>
            </a:r>
          </a:p>
          <a:p>
            <a:pPr algn="r" rtl="1"/>
            <a:endParaRPr lang="fa-IR" dirty="0" smtClean="0"/>
          </a:p>
          <a:p>
            <a:pPr algn="r" rtl="1"/>
            <a:r>
              <a:rPr lang="fa-IR" dirty="0" smtClean="0"/>
              <a:t>عبارت را در دو نقل قول قرار دهید: "کلیه آلوگرافت". هنگامی که عبارات جستجوی خود را به عنوان یک عبارت وارد می کنید (با استفاده از علامت نقل قول)، </a:t>
            </a:r>
            <a:r>
              <a:rPr lang="en-US" dirty="0" smtClean="0"/>
              <a:t>PMC </a:t>
            </a:r>
            <a:r>
              <a:rPr lang="fa-IR" dirty="0" smtClean="0"/>
              <a:t>نگاشت اصطلاحات خودکار را که شامل گسترش اصطلاحات </a:t>
            </a:r>
            <a:r>
              <a:rPr lang="en-US" dirty="0" err="1" smtClean="0"/>
              <a:t>MeSH</a:t>
            </a:r>
            <a:r>
              <a:rPr lang="en-US" dirty="0" smtClean="0"/>
              <a:t> </a:t>
            </a:r>
            <a:r>
              <a:rPr lang="fa-IR" dirty="0" smtClean="0"/>
              <a:t>می شود، انجام نمی دهد.</a:t>
            </a:r>
          </a:p>
          <a:p>
            <a:pPr algn="r" rtl="1"/>
            <a:r>
              <a:rPr lang="fa-IR" dirty="0" smtClean="0"/>
              <a:t>از یک برچسب جستجو استفاده کنید: کلیه آلوگرافت[</a:t>
            </a:r>
            <a:r>
              <a:rPr lang="en-US" dirty="0" err="1" smtClean="0"/>
              <a:t>tw</a:t>
            </a:r>
            <a:r>
              <a:rPr lang="en-US" dirty="0" smtClean="0"/>
              <a:t>]</a:t>
            </a:r>
          </a:p>
          <a:p>
            <a:pPr algn="r" rtl="1"/>
            <a:r>
              <a:rPr lang="fa-IR" dirty="0" smtClean="0"/>
              <a:t>از خط فاصله به جای فاصله استفاده کنید: "خط اول"</a:t>
            </a:r>
          </a:p>
          <a:p>
            <a:pPr algn="r" rtl="1"/>
            <a:r>
              <a:rPr lang="fa-IR" dirty="0" smtClean="0"/>
              <a:t>عبارات ممکن است در یک مقاله </a:t>
            </a:r>
            <a:r>
              <a:rPr lang="en-US" dirty="0" smtClean="0"/>
              <a:t>PMC </a:t>
            </a:r>
            <a:r>
              <a:rPr lang="fa-IR" dirty="0" smtClean="0"/>
              <a:t>ظاهر شوند اما در فهرست عبارات نباشند. برای مرور عبارات نمایه شده، از ویژگی </a:t>
            </a:r>
            <a:r>
              <a:rPr lang="en-US" dirty="0" smtClean="0"/>
              <a:t>Show Index </a:t>
            </a:r>
            <a:r>
              <a:rPr lang="fa-IR" dirty="0" smtClean="0"/>
              <a:t>موجود در </a:t>
            </a:r>
            <a:r>
              <a:rPr lang="en-US" dirty="0" smtClean="0"/>
              <a:t>Advanced Search Builder </a:t>
            </a:r>
            <a:r>
              <a:rPr lang="fa-IR" dirty="0" smtClean="0"/>
              <a:t>استفاده کنید: یک قسمت جستجو را انتخاب کنید، ابتدای یک عبارت را وارد کنید و سپس روی </a:t>
            </a:r>
            <a:r>
              <a:rPr lang="en-US" dirty="0" smtClean="0"/>
              <a:t>Show Index </a:t>
            </a:r>
            <a:r>
              <a:rPr lang="fa-IR" dirty="0" smtClean="0"/>
              <a:t>کلیک کنید.</a:t>
            </a:r>
            <a:endParaRPr lang="en-US" dirty="0"/>
          </a:p>
        </p:txBody>
      </p:sp>
    </p:spTree>
    <p:extLst>
      <p:ext uri="{BB962C8B-B14F-4D97-AF65-F5344CB8AC3E}">
        <p14:creationId xmlns:p14="http://schemas.microsoft.com/office/powerpoint/2010/main" val="230318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r" rtl="1"/>
            <a:r>
              <a:rPr lang="fa-IR" dirty="0" smtClean="0"/>
              <a:t>کوتاه کردن اصطلاحات جستجو</a:t>
            </a:r>
          </a:p>
          <a:p>
            <a:pPr algn="r" rtl="1"/>
            <a:r>
              <a:rPr lang="fa-IR" dirty="0" smtClean="0"/>
              <a:t>برای جستجوی تمام عباراتی که با یک کلمه شروع می شوند، کلمه ای را که با یک ستاره (*) دنبال می شود وارد کنید. به عنوان مثال، طعم* اصطلاحاتی را پیدا می کند که با اصطلاح ریشه ای طعم شروع می شوند، مانند طعم دهنده، طعم دهنده، طعم دهنده و غیره.</a:t>
            </a:r>
          </a:p>
          <a:p>
            <a:pPr algn="r" rtl="1"/>
            <a:endParaRPr lang="fa-IR" dirty="0" smtClean="0"/>
          </a:p>
          <a:p>
            <a:pPr algn="r" rtl="1"/>
            <a:r>
              <a:rPr lang="en-US" dirty="0" smtClean="0"/>
              <a:t>PMC 600 </a:t>
            </a:r>
            <a:r>
              <a:rPr lang="fa-IR" dirty="0" smtClean="0"/>
              <a:t>تغییر اول یک عبارت کوتاه شده را جستجو می کند. اگر یک عبارت کوتاه شده (مثلاً "</a:t>
            </a:r>
            <a:r>
              <a:rPr lang="en-US" dirty="0" err="1" smtClean="0"/>
              <a:t>tox</a:t>
            </a:r>
            <a:r>
              <a:rPr lang="en-US" dirty="0" smtClean="0"/>
              <a:t>*") </a:t>
            </a:r>
            <a:r>
              <a:rPr lang="fa-IR" dirty="0" smtClean="0"/>
              <a:t>بیش از 600 تغییر ایجاد کند، </a:t>
            </a:r>
            <a:r>
              <a:rPr lang="en-US" dirty="0" smtClean="0"/>
              <a:t>PMC </a:t>
            </a:r>
            <a:r>
              <a:rPr lang="fa-IR" dirty="0" smtClean="0"/>
              <a:t>یک پیام هشدار برای طولانی کردن کلمه ریشه برای جستجوی تمام انتهای ها نمایش می دهد.</a:t>
            </a:r>
          </a:p>
          <a:p>
            <a:pPr algn="r" rtl="1"/>
            <a:endParaRPr lang="fa-IR" dirty="0" smtClean="0"/>
          </a:p>
          <a:p>
            <a:pPr algn="r" rtl="1"/>
            <a:r>
              <a:rPr lang="en-US" dirty="0" smtClean="0"/>
              <a:t>Truncation </a:t>
            </a:r>
            <a:r>
              <a:rPr lang="fa-IR" dirty="0" smtClean="0"/>
              <a:t>نگاشت اصطلاح خودکار و گسترش خودکار عبارت </a:t>
            </a:r>
            <a:r>
              <a:rPr lang="en-US" dirty="0" err="1" smtClean="0"/>
              <a:t>MeSH</a:t>
            </a:r>
            <a:r>
              <a:rPr lang="en-US" dirty="0" smtClean="0"/>
              <a:t> </a:t>
            </a:r>
            <a:r>
              <a:rPr lang="fa-IR" dirty="0" smtClean="0"/>
              <a:t>را خاموش می کند.</a:t>
            </a:r>
          </a:p>
          <a:p>
            <a:pPr algn="r" rtl="1"/>
            <a:endParaRPr lang="fa-IR" dirty="0" smtClean="0"/>
          </a:p>
          <a:p>
            <a:pPr algn="r" rtl="1"/>
            <a:r>
              <a:rPr lang="fa-IR" dirty="0" smtClean="0"/>
              <a:t>کوتاه کردن یک کلمه در یک جستجوی چند کلمه ای ممکن است منجر به جستجوی عبارت غیرمنتظره شود. به عنوان مثال، جستجوی عفونت جنین* مادر، عفونت جنین* را به عنوان یک عبارت درمان می کند.</a:t>
            </a:r>
          </a:p>
          <a:p>
            <a:pPr algn="r" rtl="1"/>
            <a:endParaRPr lang="fa-IR" dirty="0" smtClean="0"/>
          </a:p>
          <a:p>
            <a:pPr algn="r" rtl="1"/>
            <a:r>
              <a:rPr lang="fa-IR" dirty="0" smtClean="0"/>
              <a:t>کوتاهی در پایان یک ترم متوقف می شود، یعنی فراتر از یک فاصله پردازش نمی شود.</a:t>
            </a:r>
            <a:endParaRPr lang="en-US" dirty="0"/>
          </a:p>
        </p:txBody>
      </p:sp>
    </p:spTree>
    <p:extLst>
      <p:ext uri="{BB962C8B-B14F-4D97-AF65-F5344CB8AC3E}">
        <p14:creationId xmlns:p14="http://schemas.microsoft.com/office/powerpoint/2010/main" val="2572410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ترکیب عبارات جستجو با عملگرهای بولی (</a:t>
            </a:r>
            <a:r>
              <a:rPr lang="en-US" dirty="0" smtClean="0"/>
              <a:t>AND، OR، NOT)</a:t>
            </a:r>
          </a:p>
          <a:p>
            <a:pPr algn="r" rtl="1"/>
            <a:r>
              <a:rPr lang="fa-IR" dirty="0" smtClean="0"/>
              <a:t>برای ترکیب یا حذف عبارات جستجو، عملگرهای بولی را با حروف بزرگ وارد کنید:</a:t>
            </a:r>
          </a:p>
          <a:p>
            <a:pPr algn="r" rtl="1"/>
            <a:endParaRPr lang="fa-IR" dirty="0" smtClean="0"/>
          </a:p>
          <a:p>
            <a:pPr algn="r" rtl="1"/>
            <a:r>
              <a:rPr lang="en-US" dirty="0" smtClean="0"/>
              <a:t>AND </a:t>
            </a:r>
            <a:r>
              <a:rPr lang="fa-IR" dirty="0" smtClean="0"/>
              <a:t>نتایجی را که شامل تمام عبارات جستجو می شود بازیابی می کند.</a:t>
            </a:r>
          </a:p>
          <a:p>
            <a:pPr algn="r" rtl="1"/>
            <a:r>
              <a:rPr lang="en-US" dirty="0" smtClean="0"/>
              <a:t>OR </a:t>
            </a:r>
            <a:r>
              <a:rPr lang="fa-IR" dirty="0" smtClean="0"/>
              <a:t>نتایجی را بازیابی می کند که حداقل یکی از عبارات جستجو را شامل می شود.</a:t>
            </a:r>
          </a:p>
          <a:p>
            <a:pPr algn="r" rtl="1"/>
            <a:r>
              <a:rPr lang="fa-IR" dirty="0" smtClean="0"/>
              <a:t>بازیابی عبارات را از جستجوی شما مستثنی نمی کند.</a:t>
            </a:r>
          </a:p>
          <a:p>
            <a:pPr algn="r" rtl="1"/>
            <a:r>
              <a:rPr lang="fa-IR" dirty="0" smtClean="0"/>
              <a:t>برای گروه بندی عبارات به دلخواه از پرانتز استفاده کنید.</a:t>
            </a:r>
            <a:endParaRPr lang="en-US" dirty="0"/>
          </a:p>
        </p:txBody>
      </p:sp>
    </p:spTree>
    <p:extLst>
      <p:ext uri="{BB962C8B-B14F-4D97-AF65-F5344CB8AC3E}">
        <p14:creationId xmlns:p14="http://schemas.microsoft.com/office/powerpoint/2010/main" val="3189666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91785" y="1825625"/>
            <a:ext cx="7608429" cy="4351338"/>
          </a:xfrm>
          <a:prstGeom prst="rect">
            <a:avLst/>
          </a:prstGeom>
        </p:spPr>
      </p:pic>
    </p:spTree>
    <p:extLst>
      <p:ext uri="{BB962C8B-B14F-4D97-AF65-F5344CB8AC3E}">
        <p14:creationId xmlns:p14="http://schemas.microsoft.com/office/powerpoint/2010/main" val="271332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801865" cy="4351338"/>
          </a:xfrm>
        </p:spPr>
        <p:txBody>
          <a:bodyPr>
            <a:normAutofit/>
          </a:bodyPr>
          <a:lstStyle/>
          <a:p>
            <a:pPr marL="0" indent="0" algn="r" rtl="1">
              <a:buNone/>
            </a:pPr>
            <a:r>
              <a:rPr lang="fa-IR" sz="3600" dirty="0"/>
              <a:t>لینک </a:t>
            </a:r>
            <a:r>
              <a:rPr lang="fa-IR" sz="3600" dirty="0" smtClean="0"/>
              <a:t>دسترسی به </a:t>
            </a:r>
            <a:r>
              <a:rPr lang="en-US" sz="3600" dirty="0" smtClean="0"/>
              <a:t>PMC</a:t>
            </a:r>
            <a:r>
              <a:rPr lang="fa-IR" sz="3600" dirty="0" smtClean="0"/>
              <a:t>:</a:t>
            </a:r>
            <a:r>
              <a:rPr lang="fa-IR" sz="3600" dirty="0"/>
              <a:t> </a:t>
            </a:r>
            <a:endParaRPr lang="en-US" sz="3600" dirty="0" smtClean="0"/>
          </a:p>
          <a:p>
            <a:pPr marL="0" indent="0" rtl="1">
              <a:buNone/>
            </a:pPr>
            <a:r>
              <a:rPr lang="en-US" sz="3600" dirty="0" smtClean="0">
                <a:hlinkClick r:id="rId2"/>
              </a:rPr>
              <a:t>https</a:t>
            </a:r>
            <a:r>
              <a:rPr lang="en-US" sz="3600" dirty="0">
                <a:hlinkClick r:id="rId2"/>
              </a:rPr>
              <a:t>://</a:t>
            </a:r>
            <a:r>
              <a:rPr lang="en-US" sz="3600" dirty="0" smtClean="0">
                <a:hlinkClick r:id="rId2"/>
              </a:rPr>
              <a:t>www.ncbi.nlm.nih.gov/pmc</a:t>
            </a:r>
            <a:endParaRPr lang="en-US" sz="3600" dirty="0" smtClean="0"/>
          </a:p>
          <a:p>
            <a:pPr marL="0" indent="0" algn="r" rtl="1">
              <a:buNone/>
            </a:pPr>
            <a:endParaRPr lang="en-US" sz="3600" dirty="0"/>
          </a:p>
          <a:p>
            <a:pPr marL="0" indent="0" algn="r" rtl="1">
              <a:buNone/>
            </a:pPr>
            <a:endParaRPr lang="en-US" sz="3600" dirty="0"/>
          </a:p>
          <a:p>
            <a:pPr marL="0" indent="0" algn="r" rtl="1">
              <a:buNone/>
            </a:pPr>
            <a:r>
              <a:rPr lang="fa-IR" sz="3600" dirty="0"/>
              <a:t>لینک دسترسی به </a:t>
            </a:r>
            <a:r>
              <a:rPr lang="fa-IR" sz="3600" dirty="0" smtClean="0"/>
              <a:t>عناوین </a:t>
            </a:r>
            <a:r>
              <a:rPr lang="fa-IR" sz="3600" dirty="0" smtClean="0">
                <a:solidFill>
                  <a:prstClr val="black"/>
                </a:solidFill>
              </a:rPr>
              <a:t>ژورنالهای</a:t>
            </a:r>
            <a:r>
              <a:rPr lang="en-US" sz="3600" dirty="0" smtClean="0">
                <a:solidFill>
                  <a:prstClr val="black"/>
                </a:solidFill>
              </a:rPr>
              <a:t>PMC</a:t>
            </a:r>
            <a:r>
              <a:rPr lang="fa-IR" sz="3600" dirty="0" smtClean="0">
                <a:solidFill>
                  <a:prstClr val="black"/>
                </a:solidFill>
              </a:rPr>
              <a:t>:</a:t>
            </a:r>
            <a:endParaRPr lang="en-US" sz="3600" dirty="0" smtClean="0"/>
          </a:p>
          <a:p>
            <a:pPr marL="0" indent="0" algn="r" rtl="1">
              <a:buNone/>
            </a:pPr>
            <a:endParaRPr lang="en-US" sz="3600" dirty="0"/>
          </a:p>
          <a:p>
            <a:pPr marL="0" indent="0" rtl="1">
              <a:buNone/>
            </a:pPr>
            <a:r>
              <a:rPr lang="en-US" sz="3600" dirty="0" smtClean="0">
                <a:hlinkClick r:id="rId3"/>
              </a:rPr>
              <a:t>https</a:t>
            </a:r>
            <a:r>
              <a:rPr lang="en-US" sz="3600" dirty="0">
                <a:hlinkClick r:id="rId3"/>
              </a:rPr>
              <a:t>://www.ncbi.nlm.nih.gov/pmc/journals</a:t>
            </a:r>
            <a:endParaRPr lang="en-US" sz="3600" dirty="0"/>
          </a:p>
          <a:p>
            <a:endParaRPr lang="en-US" sz="3600" dirty="0"/>
          </a:p>
        </p:txBody>
      </p:sp>
    </p:spTree>
    <p:extLst>
      <p:ext uri="{BB962C8B-B14F-4D97-AF65-F5344CB8AC3E}">
        <p14:creationId xmlns:p14="http://schemas.microsoft.com/office/powerpoint/2010/main" val="147491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t>پابمدسنترال </a:t>
            </a:r>
            <a:r>
              <a:rPr lang="en-US" b="1" dirty="0" smtClean="0"/>
              <a:t>(PubMed Central)</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fa-IR" dirty="0"/>
              <a:t> </a:t>
            </a:r>
            <a:endParaRPr lang="en-US" dirty="0" smtClean="0"/>
          </a:p>
          <a:p>
            <a:pPr algn="r" rtl="1"/>
            <a:r>
              <a:rPr lang="en-US" dirty="0">
                <a:hlinkClick r:id="rId2"/>
              </a:rPr>
              <a:t>PubMed Central (PMC</a:t>
            </a:r>
            <a:r>
              <a:rPr lang="en-US" dirty="0"/>
              <a:t>) </a:t>
            </a:r>
            <a:r>
              <a:rPr lang="fa-IR" dirty="0"/>
              <a:t>آرشیو رایگانی  از مقالات متن کامل  مجلات معتبر زیست پزشکی و علوم زیستی تهیه شده توسط مرکز </a:t>
            </a:r>
            <a:r>
              <a:rPr lang="en-US" dirty="0"/>
              <a:t>NCBI </a:t>
            </a:r>
            <a:r>
              <a:rPr lang="fa-IR" dirty="0"/>
              <a:t>زیر مجموعه  کتابخانه ملی پزشکی </a:t>
            </a:r>
            <a:r>
              <a:rPr lang="en-US" dirty="0"/>
              <a:t>NLM </a:t>
            </a:r>
            <a:r>
              <a:rPr lang="fa-IR" dirty="0"/>
              <a:t>است.</a:t>
            </a:r>
          </a:p>
          <a:p>
            <a:pPr algn="r" rtl="1"/>
            <a:r>
              <a:rPr lang="fa-IR" dirty="0"/>
              <a:t>این آرشیو رایگان و معتبر کار خود را از سال 2000 میلادی تنها با دو مجله آغاز کرد و هم اکنون با طرحی جدید مجموعه ای نزدیک به 8 میلیون مقاله از 2587 ژورنال معتبر در رشته های گوناگون پزشکی و رشته های مرتبط را در قالب های </a:t>
            </a:r>
            <a:r>
              <a:rPr lang="en-US" dirty="0"/>
              <a:t>PDF </a:t>
            </a:r>
            <a:r>
              <a:rPr lang="fa-IR" dirty="0"/>
              <a:t>و </a:t>
            </a:r>
            <a:r>
              <a:rPr lang="en-US" dirty="0"/>
              <a:t>HTML </a:t>
            </a:r>
            <a:r>
              <a:rPr lang="fa-IR" dirty="0"/>
              <a:t>عرضه می کند</a:t>
            </a:r>
            <a:r>
              <a:rPr lang="fa-IR" dirty="0" smtClean="0"/>
              <a:t>.</a:t>
            </a:r>
          </a:p>
          <a:p>
            <a:pPr algn="r" rtl="1"/>
            <a:r>
              <a:rPr lang="fa-IR" dirty="0"/>
              <a:t>این بانک اطلاعاتی در حقیقت بعنوان یک مخزن اطلاعاتی در جمع آوری مقالات منتشر شده از سوی ناشرین و مقالاتی است که از سوی موسسه ملی سلامت آمریکا منتشر می شود. تعدادی از مجلات پابمدسنترال در مدلاین نیز نمایه می باشند.</a:t>
            </a:r>
          </a:p>
          <a:p>
            <a:pPr algn="r" rtl="1"/>
            <a:endParaRPr lang="fa-IR" dirty="0"/>
          </a:p>
          <a:p>
            <a:pPr marL="0" indent="0" algn="r" rtl="1">
              <a:buNone/>
            </a:pPr>
            <a:endParaRPr lang="fa-IR" dirty="0"/>
          </a:p>
        </p:txBody>
      </p:sp>
    </p:spTree>
    <p:extLst>
      <p:ext uri="{BB962C8B-B14F-4D97-AF65-F5344CB8AC3E}">
        <p14:creationId xmlns:p14="http://schemas.microsoft.com/office/powerpoint/2010/main" val="117533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Algerian" panose="04020705040A02060702" pitchFamily="82" charset="0"/>
              </a:rPr>
              <a:t>PMC</a:t>
            </a:r>
            <a:r>
              <a:rPr lang="en-US" b="1" dirty="0" smtClean="0">
                <a:latin typeface="Algerian" panose="04020705040A02060702" pitchFamily="82" charset="0"/>
              </a:rPr>
              <a:t/>
            </a:r>
            <a:br>
              <a:rPr lang="en-US" b="1" dirty="0" smtClean="0">
                <a:latin typeface="Algerian" panose="04020705040A02060702" pitchFamily="82" charset="0"/>
              </a:rPr>
            </a:br>
            <a:endParaRPr lang="en-US" b="1" dirty="0">
              <a:latin typeface="Algerian" panose="04020705040A02060702" pitchFamily="82" charset="0"/>
            </a:endParaRPr>
          </a:p>
        </p:txBody>
      </p:sp>
      <p:sp>
        <p:nvSpPr>
          <p:cNvPr id="3" name="Content Placeholder 2"/>
          <p:cNvSpPr>
            <a:spLocks noGrp="1"/>
          </p:cNvSpPr>
          <p:nvPr>
            <p:ph idx="1"/>
          </p:nvPr>
        </p:nvSpPr>
        <p:spPr/>
        <p:txBody>
          <a:bodyPr/>
          <a:lstStyle/>
          <a:p>
            <a:pPr algn="r" rtl="1"/>
            <a:r>
              <a:rPr lang="en-US" dirty="0">
                <a:solidFill>
                  <a:srgbClr val="FF0000"/>
                </a:solidFill>
                <a:hlinkClick r:id="rId2"/>
              </a:rPr>
              <a:t>P</a:t>
            </a:r>
            <a:r>
              <a:rPr lang="en-US" dirty="0">
                <a:hlinkClick r:id="rId2"/>
              </a:rPr>
              <a:t>ubMed </a:t>
            </a:r>
            <a:r>
              <a:rPr lang="en-US" dirty="0">
                <a:solidFill>
                  <a:srgbClr val="FF0000"/>
                </a:solidFill>
                <a:hlinkClick r:id="rId2"/>
              </a:rPr>
              <a:t>C</a:t>
            </a:r>
            <a:r>
              <a:rPr lang="en-US" dirty="0">
                <a:hlinkClick r:id="rId2"/>
              </a:rPr>
              <a:t>entral (PMC</a:t>
            </a:r>
            <a:r>
              <a:rPr lang="en-US" dirty="0"/>
              <a:t>) </a:t>
            </a:r>
            <a:endParaRPr lang="en-US" dirty="0" smtClean="0"/>
          </a:p>
          <a:p>
            <a:pPr algn="r" rtl="1"/>
            <a:r>
              <a:rPr lang="fa-IR" dirty="0" smtClean="0"/>
              <a:t>آرشیو </a:t>
            </a:r>
            <a:r>
              <a:rPr lang="fa-IR" dirty="0"/>
              <a:t>رایگانی  از مقالات متن کامل  مجلات معتبر زیست پزشکی و علوم زیستی تهیه شده توسط مرکز </a:t>
            </a:r>
            <a:r>
              <a:rPr lang="en-US" dirty="0"/>
              <a:t>NCBI </a:t>
            </a:r>
            <a:r>
              <a:rPr lang="fa-IR" dirty="0"/>
              <a:t>زیر مجموعه  کتابخانه ملی پزشکی </a:t>
            </a:r>
            <a:r>
              <a:rPr lang="en-US" dirty="0"/>
              <a:t>NLM </a:t>
            </a:r>
            <a:r>
              <a:rPr lang="fa-IR" dirty="0"/>
              <a:t>است.</a:t>
            </a:r>
          </a:p>
          <a:p>
            <a:pPr algn="r" rtl="1"/>
            <a:r>
              <a:rPr lang="fa-IR" dirty="0"/>
              <a:t>این آرشیو رایگان و معتبر کار خود را از سال 2000 میلادی تنها با دو مجله آغاز کرد و هم اکنون با طرحی جدید مجموعه ای نزدیک به 8 میلیون مقاله از 2587 ژورنال معتبر در رشته های گوناگون پزشکی و رشته های مرتبط را در قالب های </a:t>
            </a:r>
            <a:r>
              <a:rPr lang="en-US" dirty="0"/>
              <a:t>PDF </a:t>
            </a:r>
            <a:r>
              <a:rPr lang="fa-IR" dirty="0"/>
              <a:t>و </a:t>
            </a:r>
            <a:r>
              <a:rPr lang="en-US" dirty="0"/>
              <a:t>HTML </a:t>
            </a:r>
            <a:r>
              <a:rPr lang="fa-IR" dirty="0"/>
              <a:t>عرضه می کند.</a:t>
            </a:r>
          </a:p>
        </p:txBody>
      </p:sp>
    </p:spTree>
    <p:extLst>
      <p:ext uri="{BB962C8B-B14F-4D97-AF65-F5344CB8AC3E}">
        <p14:creationId xmlns:p14="http://schemas.microsoft.com/office/powerpoint/2010/main" val="194672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جستجوی مقالات متن کامل در </a:t>
            </a:r>
            <a:r>
              <a:rPr lang="en-US" dirty="0" smtClean="0"/>
              <a:t>PMC</a:t>
            </a:r>
            <a:endParaRPr lang="en-US" dirty="0"/>
          </a:p>
        </p:txBody>
      </p:sp>
      <p:sp>
        <p:nvSpPr>
          <p:cNvPr id="3" name="Content Placeholder 2"/>
          <p:cNvSpPr>
            <a:spLocks noGrp="1"/>
          </p:cNvSpPr>
          <p:nvPr>
            <p:ph idx="1"/>
          </p:nvPr>
        </p:nvSpPr>
        <p:spPr/>
        <p:txBody>
          <a:bodyPr/>
          <a:lstStyle/>
          <a:p>
            <a:pPr marL="0" indent="0" algn="r" rtl="1">
              <a:buNone/>
            </a:pPr>
            <a:r>
              <a:rPr lang="en-US" dirty="0" smtClean="0"/>
              <a:t> </a:t>
            </a:r>
            <a:r>
              <a:rPr lang="fa-IR" dirty="0" smtClean="0"/>
              <a:t>از نوار جستجو در صفحه اصلی </a:t>
            </a:r>
            <a:r>
              <a:rPr lang="en-US" dirty="0" smtClean="0"/>
              <a:t>NCBI </a:t>
            </a:r>
            <a:r>
              <a:rPr lang="fa-IR" dirty="0" smtClean="0"/>
              <a:t>یا در صفحات نتایج جستجوی </a:t>
            </a:r>
            <a:r>
              <a:rPr lang="en-US" dirty="0" smtClean="0"/>
              <a:t>PMC </a:t>
            </a:r>
            <a:r>
              <a:rPr lang="fa-IR" dirty="0" smtClean="0"/>
              <a:t>استفاده کنید.</a:t>
            </a:r>
            <a:endParaRPr lang="en-US" dirty="0"/>
          </a:p>
        </p:txBody>
      </p:sp>
      <p:pic>
        <p:nvPicPr>
          <p:cNvPr id="4" name="Picture 3"/>
          <p:cNvPicPr>
            <a:picLocks noChangeAspect="1"/>
          </p:cNvPicPr>
          <p:nvPr/>
        </p:nvPicPr>
        <p:blipFill>
          <a:blip r:embed="rId2"/>
          <a:stretch>
            <a:fillRect/>
          </a:stretch>
        </p:blipFill>
        <p:spPr>
          <a:xfrm>
            <a:off x="28575" y="2409568"/>
            <a:ext cx="12134850" cy="3729294"/>
          </a:xfrm>
          <a:prstGeom prst="rect">
            <a:avLst/>
          </a:prstGeom>
        </p:spPr>
      </p:pic>
    </p:spTree>
    <p:extLst>
      <p:ext uri="{BB962C8B-B14F-4D97-AF65-F5344CB8AC3E}">
        <p14:creationId xmlns:p14="http://schemas.microsoft.com/office/powerpoint/2010/main" val="23671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مقاله را در قالب‌های دیگر مشاهده کنید</a:t>
            </a:r>
            <a:endParaRPr lang="en-US" dirty="0"/>
          </a:p>
        </p:txBody>
      </p:sp>
      <p:sp>
        <p:nvSpPr>
          <p:cNvPr id="3" name="Content Placeholder 2"/>
          <p:cNvSpPr>
            <a:spLocks noGrp="1"/>
          </p:cNvSpPr>
          <p:nvPr>
            <p:ph idx="1"/>
          </p:nvPr>
        </p:nvSpPr>
        <p:spPr/>
        <p:txBody>
          <a:bodyPr/>
          <a:lstStyle/>
          <a:p>
            <a:pPr algn="r" rtl="1"/>
            <a:r>
              <a:rPr lang="fa-IR" dirty="0" smtClean="0"/>
              <a:t>: برای دسترسی به مقاله در قالب‌های </a:t>
            </a:r>
            <a:r>
              <a:rPr lang="en-US" dirty="0" smtClean="0"/>
              <a:t>PDF </a:t>
            </a:r>
            <a:r>
              <a:rPr lang="fa-IR" dirty="0" smtClean="0"/>
              <a:t>و </a:t>
            </a:r>
            <a:r>
              <a:rPr lang="en-US" dirty="0" err="1" smtClean="0"/>
              <a:t>PubReader</a:t>
            </a:r>
            <a:r>
              <a:rPr lang="en-US" dirty="0" smtClean="0"/>
              <a:t> </a:t>
            </a:r>
            <a:r>
              <a:rPr lang="fa-IR" dirty="0" smtClean="0"/>
              <a:t>به بخش «فرمت‌های دیگر» در بالای ستون سمت راست مراجعه کنید.</a:t>
            </a:r>
            <a:endParaRPr lang="en-US" dirty="0"/>
          </a:p>
        </p:txBody>
      </p:sp>
      <p:pic>
        <p:nvPicPr>
          <p:cNvPr id="4" name="Picture 3"/>
          <p:cNvPicPr>
            <a:picLocks noChangeAspect="1"/>
          </p:cNvPicPr>
          <p:nvPr/>
        </p:nvPicPr>
        <p:blipFill>
          <a:blip r:embed="rId2"/>
          <a:stretch>
            <a:fillRect/>
          </a:stretch>
        </p:blipFill>
        <p:spPr>
          <a:xfrm>
            <a:off x="404812" y="2767914"/>
            <a:ext cx="11382375" cy="3275698"/>
          </a:xfrm>
          <a:prstGeom prst="rect">
            <a:avLst/>
          </a:prstGeom>
        </p:spPr>
      </p:pic>
      <p:sp>
        <p:nvSpPr>
          <p:cNvPr id="5" name="Right Arrow 4"/>
          <p:cNvSpPr/>
          <p:nvPr/>
        </p:nvSpPr>
        <p:spPr>
          <a:xfrm>
            <a:off x="1136822" y="4707924"/>
            <a:ext cx="1532237" cy="1112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pubReader,pdf</a:t>
            </a:r>
            <a:endParaRPr lang="en-US" dirty="0"/>
          </a:p>
        </p:txBody>
      </p:sp>
    </p:spTree>
    <p:extLst>
      <p:ext uri="{BB962C8B-B14F-4D97-AF65-F5344CB8AC3E}">
        <p14:creationId xmlns:p14="http://schemas.microsoft.com/office/powerpoint/2010/main" val="100578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6351" y="2199503"/>
            <a:ext cx="10515600" cy="4484730"/>
          </a:xfrm>
          <a:prstGeom prst="rect">
            <a:avLst/>
          </a:prstGeom>
        </p:spPr>
      </p:pic>
      <p:sp>
        <p:nvSpPr>
          <p:cNvPr id="2" name="Title 1"/>
          <p:cNvSpPr>
            <a:spLocks noGrp="1"/>
          </p:cNvSpPr>
          <p:nvPr>
            <p:ph type="title"/>
          </p:nvPr>
        </p:nvSpPr>
        <p:spPr/>
        <p:txBody>
          <a:bodyPr>
            <a:normAutofit/>
          </a:bodyPr>
          <a:lstStyle/>
          <a:p>
            <a:pPr algn="r" rtl="1"/>
            <a:r>
              <a:rPr lang="fa-IR" sz="3600" dirty="0"/>
              <a:t>مشاهده رکورد </a:t>
            </a:r>
            <a:r>
              <a:rPr lang="en-US" sz="3600" dirty="0"/>
              <a:t>PubMed </a:t>
            </a:r>
            <a:r>
              <a:rPr lang="fa-IR" sz="3600" dirty="0"/>
              <a:t>مربوطه: روی پیوند </a:t>
            </a:r>
            <a:r>
              <a:rPr lang="en-US" sz="3600" dirty="0"/>
              <a:t>PMID </a:t>
            </a:r>
            <a:r>
              <a:rPr lang="fa-IR" sz="3600" dirty="0"/>
              <a:t>کلیک کنید</a:t>
            </a:r>
            <a:endParaRPr lang="en-US" sz="3600" dirty="0"/>
          </a:p>
        </p:txBody>
      </p:sp>
      <p:sp>
        <p:nvSpPr>
          <p:cNvPr id="3" name="Content Placeholder 2"/>
          <p:cNvSpPr>
            <a:spLocks noGrp="1"/>
          </p:cNvSpPr>
          <p:nvPr>
            <p:ph idx="1"/>
          </p:nvPr>
        </p:nvSpPr>
        <p:spPr>
          <a:xfrm>
            <a:off x="566351" y="1951487"/>
            <a:ext cx="10515600" cy="4351338"/>
          </a:xfrm>
        </p:spPr>
        <p:txBody>
          <a:bodyPr/>
          <a:lstStyle/>
          <a:p>
            <a:pPr algn="r" rtl="1"/>
            <a:r>
              <a:rPr lang="fa-IR" dirty="0" smtClean="0"/>
              <a:t>.</a:t>
            </a:r>
            <a:endParaRPr lang="en-US" dirty="0"/>
          </a:p>
        </p:txBody>
      </p:sp>
      <p:sp>
        <p:nvSpPr>
          <p:cNvPr id="5" name="Down Arrow 4"/>
          <p:cNvSpPr/>
          <p:nvPr/>
        </p:nvSpPr>
        <p:spPr>
          <a:xfrm>
            <a:off x="7574692" y="38058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24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2859</Words>
  <Application>Microsoft Office PowerPoint</Application>
  <PresentationFormat>Widescreen</PresentationFormat>
  <Paragraphs>151</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Algerian</vt:lpstr>
      <vt:lpstr>Arial</vt:lpstr>
      <vt:lpstr>Calibri</vt:lpstr>
      <vt:lpstr>Calibri Light</vt:lpstr>
      <vt:lpstr>Times New Roman</vt:lpstr>
      <vt:lpstr>Office Theme</vt:lpstr>
      <vt:lpstr>PowerPoint Presentation</vt:lpstr>
      <vt:lpstr>(PubMed) ، (Medline)و (PubMed Central) </vt:lpstr>
      <vt:lpstr>مدلاین(Medline) </vt:lpstr>
      <vt:lpstr>PowerPoint Presentation</vt:lpstr>
      <vt:lpstr>پابمدسنترال (PubMed Central) </vt:lpstr>
      <vt:lpstr>PMC </vt:lpstr>
      <vt:lpstr>جستجوی مقالات متن کامل در PMC</vt:lpstr>
      <vt:lpstr>مقاله را در قالب‌های دیگر مشاهده کنید</vt:lpstr>
      <vt:lpstr>مشاهده رکورد PubMed مربوطه: روی پیوند PMID کلیک کنید</vt:lpstr>
      <vt:lpstr>شرکای آژانس فدرال ایالات متحده </vt:lpstr>
      <vt:lpstr>دریافت استناد قالب‌بندی‌شده از مقاله:</vt:lpstr>
      <vt:lpstr>ذخیره یک مقاله در مجموعه</vt:lpstr>
      <vt:lpstr>اشتراک‌گذاری مقاله: روی دکمه رسانه‌های اجتماعی یا دکمه پیوند در بخش «اشتراک‌گذاری» در ستون سمت راست کلیک کنید. </vt:lpstr>
      <vt:lpstr>PowerPoint Presentation</vt:lpstr>
      <vt:lpstr>PowerPoint Presentation</vt:lpstr>
      <vt:lpstr>PowerPoint Presentation</vt:lpstr>
      <vt:lpstr>مقدمه ای بر E-Utilities </vt:lpstr>
      <vt:lpstr>For Authors</vt:lpstr>
      <vt:lpstr> For developers  </vt:lpstr>
      <vt:lpstr>For publishers</vt:lpstr>
      <vt:lpstr>PowerPoint Presentation</vt:lpstr>
      <vt:lpstr>PowerPoint Presentation</vt:lpstr>
      <vt:lpstr>شیوه جستجو در PMC</vt:lpstr>
      <vt:lpstr>توسط نویسنده </vt:lpstr>
      <vt:lpstr>توسط مجله </vt:lpstr>
      <vt:lpstr>PowerPoint Presentation</vt:lpstr>
      <vt:lpstr>توسط مجموعه </vt:lpstr>
      <vt:lpstr>توسط فاندر </vt:lpstr>
      <vt:lpstr>با مجوز </vt:lpstr>
      <vt:lpstr>این فیلترها بر اساس اطلاعات مجوز است که توسط ناشران و سایر ارائه دهندگان محتوا در اختیار PMC قرار می گیرد. لطفاً توجه داشته باشید که در برخی موارد، بین این شناسه‌های قابل خواندن توسط ماشین و متن واقعی بیانیه‌های مجوز مغایرت وجود دارد. در سال 2013، PMC قوانین جدیدی را برای کمک به اطمینان از ثبات برچسب گذاری مجوزها وضع کرد که از آن زمان برای همه محتوای دریافتی اعمال می شود.</vt:lpstr>
      <vt:lpstr>PowerPoint Presentation</vt:lpstr>
      <vt:lpstr>PowerPoint Presentation</vt:lpstr>
      <vt:lpstr>توسط مالک مقاله</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c:creator>
  <cp:lastModifiedBy>Farhood</cp:lastModifiedBy>
  <cp:revision>39</cp:revision>
  <dcterms:created xsi:type="dcterms:W3CDTF">2023-12-02T08:46:28Z</dcterms:created>
  <dcterms:modified xsi:type="dcterms:W3CDTF">2023-12-03T21:16:37Z</dcterms:modified>
</cp:coreProperties>
</file>