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42" r:id="rId2"/>
    <p:sldId id="256" r:id="rId3"/>
    <p:sldId id="257" r:id="rId4"/>
    <p:sldId id="258" r:id="rId5"/>
    <p:sldId id="259" r:id="rId6"/>
    <p:sldId id="260" r:id="rId7"/>
    <p:sldId id="261" r:id="rId8"/>
    <p:sldId id="262" r:id="rId9"/>
    <p:sldId id="286" r:id="rId10"/>
    <p:sldId id="264" r:id="rId11"/>
    <p:sldId id="290" r:id="rId12"/>
    <p:sldId id="291" r:id="rId13"/>
    <p:sldId id="292" r:id="rId14"/>
    <p:sldId id="293" r:id="rId15"/>
    <p:sldId id="294" r:id="rId16"/>
    <p:sldId id="295" r:id="rId17"/>
    <p:sldId id="270" r:id="rId18"/>
    <p:sldId id="289" r:id="rId19"/>
    <p:sldId id="271" r:id="rId20"/>
    <p:sldId id="272" r:id="rId21"/>
    <p:sldId id="296" r:id="rId22"/>
    <p:sldId id="297" r:id="rId23"/>
    <p:sldId id="298" r:id="rId24"/>
    <p:sldId id="300" r:id="rId25"/>
    <p:sldId id="299" r:id="rId26"/>
    <p:sldId id="273" r:id="rId27"/>
    <p:sldId id="301" r:id="rId28"/>
    <p:sldId id="302" r:id="rId29"/>
    <p:sldId id="274" r:id="rId30"/>
    <p:sldId id="275" r:id="rId31"/>
    <p:sldId id="276" r:id="rId32"/>
    <p:sldId id="303" r:id="rId33"/>
    <p:sldId id="277" r:id="rId34"/>
    <p:sldId id="304" r:id="rId35"/>
    <p:sldId id="278" r:id="rId36"/>
    <p:sldId id="279" r:id="rId37"/>
    <p:sldId id="280" r:id="rId38"/>
    <p:sldId id="281" r:id="rId39"/>
    <p:sldId id="282" r:id="rId40"/>
    <p:sldId id="283" r:id="rId41"/>
    <p:sldId id="284" r:id="rId42"/>
    <p:sldId id="285"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2" r:id="rId60"/>
    <p:sldId id="323" r:id="rId61"/>
    <p:sldId id="324" r:id="rId62"/>
    <p:sldId id="325" r:id="rId63"/>
    <p:sldId id="326" r:id="rId64"/>
    <p:sldId id="327" r:id="rId65"/>
    <p:sldId id="328" r:id="rId66"/>
    <p:sldId id="329" r:id="rId67"/>
    <p:sldId id="330" r:id="rId68"/>
    <p:sldId id="331" r:id="rId69"/>
    <p:sldId id="333" r:id="rId70"/>
    <p:sldId id="332" r:id="rId71"/>
    <p:sldId id="334" r:id="rId72"/>
    <p:sldId id="335" r:id="rId73"/>
    <p:sldId id="336" r:id="rId74"/>
    <p:sldId id="337" r:id="rId75"/>
    <p:sldId id="338" r:id="rId76"/>
    <p:sldId id="339" r:id="rId77"/>
    <p:sldId id="340" r:id="rId78"/>
    <p:sldId id="341"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3716" autoAdjust="0"/>
  </p:normalViewPr>
  <p:slideViewPr>
    <p:cSldViewPr>
      <p:cViewPr>
        <p:scale>
          <a:sx n="76" d="100"/>
          <a:sy n="76" d="100"/>
        </p:scale>
        <p:origin x="92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41D11-E81E-48E0-8272-C5FE02A15BBF}" type="datetimeFigureOut">
              <a:rPr lang="en-US" smtClean="0"/>
              <a:t>9/14/2020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21F2F-90A4-4429-BCDC-2F1B34BB3E3E}" type="slidenum">
              <a:rPr lang="en-US" smtClean="0"/>
              <a:t>‹#›</a:t>
            </a:fld>
            <a:endParaRPr lang="en-US"/>
          </a:p>
        </p:txBody>
      </p:sp>
    </p:spTree>
    <p:extLst>
      <p:ext uri="{BB962C8B-B14F-4D97-AF65-F5344CB8AC3E}">
        <p14:creationId xmlns:p14="http://schemas.microsoft.com/office/powerpoint/2010/main" val="383848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21F2F-90A4-4429-BCDC-2F1B34BB3E3E}" type="slidenum">
              <a:rPr lang="en-US" smtClean="0"/>
              <a:t>1</a:t>
            </a:fld>
            <a:endParaRPr lang="en-US"/>
          </a:p>
        </p:txBody>
      </p:sp>
    </p:spTree>
    <p:extLst>
      <p:ext uri="{BB962C8B-B14F-4D97-AF65-F5344CB8AC3E}">
        <p14:creationId xmlns:p14="http://schemas.microsoft.com/office/powerpoint/2010/main" val="185795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2C092C-F958-48EB-A808-4F9D5AC589BF}"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C092C-F958-48EB-A808-4F9D5AC589BF}"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C092C-F958-48EB-A808-4F9D5AC589BF}"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2C092C-F958-48EB-A808-4F9D5AC589BF}"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C092C-F958-48EB-A808-4F9D5AC589BF}" type="datetimeFigureOut">
              <a:rPr lang="en-US" smtClean="0"/>
              <a:pPr/>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C092C-F958-48EB-A808-4F9D5AC589BF}"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2C092C-F958-48EB-A808-4F9D5AC589BF}" type="datetimeFigureOut">
              <a:rPr lang="en-US" smtClean="0"/>
              <a:pPr/>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092C-F958-48EB-A808-4F9D5AC589BF}" type="datetimeFigureOut">
              <a:rPr lang="en-US" smtClean="0"/>
              <a:pPr/>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C092C-F958-48EB-A808-4F9D5AC589BF}" type="datetimeFigureOut">
              <a:rPr lang="en-US" smtClean="0"/>
              <a:pPr/>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C092C-F958-48EB-A808-4F9D5AC589BF}"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2C092C-F958-48EB-A808-4F9D5AC589BF}" type="datetimeFigureOut">
              <a:rPr lang="en-US" smtClean="0"/>
              <a:pPr/>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CAADB-5E0B-42D7-941C-8523CA35C7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C092C-F958-48EB-A808-4F9D5AC589BF}" type="datetimeFigureOut">
              <a:rPr lang="en-US" smtClean="0"/>
              <a:pPr/>
              <a:t>9/14/2020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CAADB-5E0B-42D7-941C-8523CA35C7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solidFill>
                  <a:srgbClr val="FFC000"/>
                </a:solidFill>
              </a:rPr>
              <a:t>راهنماي استفاده از پايگاه اطلاعاتي</a:t>
            </a:r>
            <a:r>
              <a:rPr lang="fa-IR" dirty="0"/>
              <a:t/>
            </a:r>
            <a:br>
              <a:rPr lang="fa-IR" dirty="0"/>
            </a:br>
            <a:r>
              <a:rPr lang="en-US" dirty="0">
                <a:solidFill>
                  <a:srgbClr val="0070C0"/>
                </a:solidFill>
              </a:rPr>
              <a:t>EBSCO</a:t>
            </a:r>
          </a:p>
        </p:txBody>
      </p:sp>
      <p:sp>
        <p:nvSpPr>
          <p:cNvPr id="3" name="Subtitle 2"/>
          <p:cNvSpPr>
            <a:spLocks noGrp="1"/>
          </p:cNvSpPr>
          <p:nvPr>
            <p:ph type="subTitle" idx="1"/>
          </p:nvPr>
        </p:nvSpPr>
        <p:spPr>
          <a:xfrm>
            <a:off x="5029200" y="4953000"/>
            <a:ext cx="3352800" cy="1752600"/>
          </a:xfrm>
        </p:spPr>
        <p:txBody>
          <a:bodyPr>
            <a:normAutofit fontScale="70000" lnSpcReduction="20000"/>
          </a:bodyPr>
          <a:lstStyle/>
          <a:p>
            <a:pPr algn="r" rtl="1"/>
            <a:r>
              <a:rPr lang="fa-IR" dirty="0">
                <a:solidFill>
                  <a:srgbClr val="7030A0"/>
                </a:solidFill>
              </a:rPr>
              <a:t>تهيه </a:t>
            </a:r>
            <a:r>
              <a:rPr lang="fa-IR" dirty="0" smtClean="0">
                <a:solidFill>
                  <a:srgbClr val="7030A0"/>
                </a:solidFill>
              </a:rPr>
              <a:t>كننده:  مهوش کلهر کارشناس</a:t>
            </a:r>
          </a:p>
          <a:p>
            <a:pPr algn="r" rtl="1"/>
            <a:endParaRPr lang="fa-IR" dirty="0">
              <a:solidFill>
                <a:srgbClr val="7030A0"/>
              </a:solidFill>
            </a:endParaRPr>
          </a:p>
          <a:p>
            <a:pPr algn="r" rtl="1"/>
            <a:r>
              <a:rPr lang="fa-IR" dirty="0">
                <a:solidFill>
                  <a:srgbClr val="7030A0"/>
                </a:solidFill>
              </a:rPr>
              <a:t>دانشگاه </a:t>
            </a:r>
            <a:r>
              <a:rPr lang="fa-IR" dirty="0" smtClean="0">
                <a:solidFill>
                  <a:srgbClr val="7030A0"/>
                </a:solidFill>
              </a:rPr>
              <a:t>علوم پزشکی لرستان كتابخانه دانشکده پرستاری بروجرد</a:t>
            </a:r>
          </a:p>
          <a:p>
            <a:pPr algn="l"/>
            <a:r>
              <a:rPr lang="fa-IR" dirty="0" smtClean="0">
                <a:solidFill>
                  <a:srgbClr val="7030A0"/>
                </a:solidFill>
              </a:rPr>
              <a:t>پاییز1399</a:t>
            </a:r>
            <a:endParaRPr lang="en-US" dirty="0">
              <a:solidFill>
                <a:srgbClr val="7030A0"/>
              </a:solidFill>
            </a:endParaRPr>
          </a:p>
        </p:txBody>
      </p:sp>
      <p:pic>
        <p:nvPicPr>
          <p:cNvPr id="4" name="Picture 3"/>
          <p:cNvPicPr>
            <a:picLocks noChangeAspect="1"/>
          </p:cNvPicPr>
          <p:nvPr/>
        </p:nvPicPr>
        <p:blipFill>
          <a:blip r:embed="rId3"/>
          <a:stretch>
            <a:fillRect/>
          </a:stretch>
        </p:blipFill>
        <p:spPr>
          <a:xfrm>
            <a:off x="5534416" y="990600"/>
            <a:ext cx="2819400" cy="1295400"/>
          </a:xfrm>
          <a:prstGeom prst="rect">
            <a:avLst/>
          </a:prstGeom>
        </p:spPr>
      </p:pic>
      <p:pic>
        <p:nvPicPr>
          <p:cNvPr id="5" name="Picture 4"/>
          <p:cNvPicPr>
            <a:picLocks noChangeAspect="1"/>
          </p:cNvPicPr>
          <p:nvPr/>
        </p:nvPicPr>
        <p:blipFill>
          <a:blip r:embed="rId3"/>
          <a:stretch>
            <a:fillRect/>
          </a:stretch>
        </p:blipFill>
        <p:spPr>
          <a:xfrm>
            <a:off x="0" y="342900"/>
            <a:ext cx="2819400" cy="1295400"/>
          </a:xfrm>
          <a:prstGeom prst="rect">
            <a:avLst/>
          </a:prstGeom>
        </p:spPr>
      </p:pic>
      <p:pic>
        <p:nvPicPr>
          <p:cNvPr id="6" name="Picture 5"/>
          <p:cNvPicPr>
            <a:picLocks noChangeAspect="1"/>
          </p:cNvPicPr>
          <p:nvPr/>
        </p:nvPicPr>
        <p:blipFill>
          <a:blip r:embed="rId4"/>
          <a:stretch>
            <a:fillRect/>
          </a:stretch>
        </p:blipFill>
        <p:spPr>
          <a:xfrm>
            <a:off x="5410200" y="3549507"/>
            <a:ext cx="2133600" cy="962807"/>
          </a:xfrm>
          <a:prstGeom prst="rect">
            <a:avLst/>
          </a:prstGeom>
        </p:spPr>
      </p:pic>
      <p:pic>
        <p:nvPicPr>
          <p:cNvPr id="7" name="Picture 6"/>
          <p:cNvPicPr>
            <a:picLocks noChangeAspect="1"/>
          </p:cNvPicPr>
          <p:nvPr/>
        </p:nvPicPr>
        <p:blipFill>
          <a:blip r:embed="rId5"/>
          <a:stretch>
            <a:fillRect/>
          </a:stretch>
        </p:blipFill>
        <p:spPr>
          <a:xfrm>
            <a:off x="761907" y="5638800"/>
            <a:ext cx="2133785" cy="963251"/>
          </a:xfrm>
          <a:prstGeom prst="rect">
            <a:avLst/>
          </a:prstGeom>
        </p:spPr>
      </p:pic>
      <p:pic>
        <p:nvPicPr>
          <p:cNvPr id="8" name="Picture 7"/>
          <p:cNvPicPr>
            <a:picLocks noChangeAspect="1"/>
          </p:cNvPicPr>
          <p:nvPr/>
        </p:nvPicPr>
        <p:blipFill>
          <a:blip r:embed="rId5"/>
          <a:stretch>
            <a:fillRect/>
          </a:stretch>
        </p:blipFill>
        <p:spPr>
          <a:xfrm>
            <a:off x="2743200" y="4324350"/>
            <a:ext cx="2133785" cy="963251"/>
          </a:xfrm>
          <a:prstGeom prst="rect">
            <a:avLst/>
          </a:prstGeom>
        </p:spPr>
      </p:pic>
      <p:sp>
        <p:nvSpPr>
          <p:cNvPr id="9" name="Slide Number Placeholder 8"/>
          <p:cNvSpPr>
            <a:spLocks noGrp="1"/>
          </p:cNvSpPr>
          <p:nvPr>
            <p:ph type="sldNum" sz="quarter" idx="12"/>
          </p:nvPr>
        </p:nvSpPr>
        <p:spPr/>
        <p:txBody>
          <a:bodyPr/>
          <a:lstStyle/>
          <a:p>
            <a:fld id="{301CAADB-5E0B-42D7-941C-8523CA35C7D9}" type="slidenum">
              <a:rPr lang="en-US" smtClean="0"/>
              <a:pPr/>
              <a:t>1</a:t>
            </a:fld>
            <a:endParaRPr lang="en-US"/>
          </a:p>
        </p:txBody>
      </p:sp>
    </p:spTree>
    <p:extLst>
      <p:ext uri="{BB962C8B-B14F-4D97-AF65-F5344CB8AC3E}">
        <p14:creationId xmlns:p14="http://schemas.microsoft.com/office/powerpoint/2010/main" val="349342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lgn="just" rtl="1">
              <a:buNone/>
            </a:pPr>
            <a:r>
              <a:rPr lang="en-US" dirty="0" smtClean="0"/>
              <a:t>Preference </a:t>
            </a:r>
            <a:r>
              <a:rPr lang="fa-IR" dirty="0" smtClean="0"/>
              <a:t>اگر روي گزينه </a:t>
            </a:r>
            <a:r>
              <a:rPr lang="en-US" dirty="0" smtClean="0"/>
              <a:t>Preferences </a:t>
            </a:r>
            <a:r>
              <a:rPr lang="fa-IR" dirty="0" smtClean="0"/>
              <a:t>از نوار آبي بالاي صفحه جستجو كليك كنيد مي توان تنظيمات كلي</a:t>
            </a:r>
            <a:r>
              <a:rPr lang="en-US" dirty="0" smtClean="0"/>
              <a:t>Setting General </a:t>
            </a:r>
            <a:r>
              <a:rPr lang="fa-IR" dirty="0" smtClean="0"/>
              <a:t>را انجام داد كه شامل موارد زير است: تذكر: براي ذخيره تنظيمات شخصي حتماً بايستي داراي يك حساب كاربري شخصي باشيد و در پايگاه ابسكو</a:t>
            </a:r>
            <a:r>
              <a:rPr lang="en-US" dirty="0" smtClean="0"/>
              <a:t>In Sign </a:t>
            </a:r>
            <a:r>
              <a:rPr lang="fa-IR" dirty="0" smtClean="0"/>
              <a:t>شويد.</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6800" y="3429000"/>
            <a:ext cx="5219700" cy="31432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06" y="-34447"/>
            <a:ext cx="8229600" cy="720247"/>
          </a:xfrm>
        </p:spPr>
        <p:txBody>
          <a:bodyPr>
            <a:normAutofit fontScale="90000"/>
          </a:bodyPr>
          <a:lstStyle/>
          <a:p>
            <a:r>
              <a:rPr lang="en-US" dirty="0"/>
              <a:t>Preference</a:t>
            </a:r>
          </a:p>
        </p:txBody>
      </p:sp>
      <p:sp>
        <p:nvSpPr>
          <p:cNvPr id="3" name="Content Placeholder 2"/>
          <p:cNvSpPr>
            <a:spLocks noGrp="1"/>
          </p:cNvSpPr>
          <p:nvPr>
            <p:ph idx="1"/>
          </p:nvPr>
        </p:nvSpPr>
        <p:spPr>
          <a:xfrm>
            <a:off x="476250" y="609600"/>
            <a:ext cx="8229600" cy="6172200"/>
          </a:xfrm>
        </p:spPr>
        <p:txBody>
          <a:bodyPr>
            <a:normAutofit/>
          </a:bodyPr>
          <a:lstStyle/>
          <a:p>
            <a:pPr marL="0" indent="0" algn="r" rtl="1">
              <a:buNone/>
            </a:pPr>
            <a:r>
              <a:rPr lang="fa-IR" sz="2800" dirty="0"/>
              <a:t>اگر روي </a:t>
            </a:r>
            <a:r>
              <a:rPr lang="fa-IR" sz="2800" dirty="0" smtClean="0"/>
              <a:t>گزينه</a:t>
            </a:r>
            <a:r>
              <a:rPr lang="en-US" sz="2800" dirty="0" smtClean="0"/>
              <a:t>Preferences</a:t>
            </a:r>
            <a:r>
              <a:rPr lang="fa-IR" sz="2800" dirty="0"/>
              <a:t>از نوار آبي بالاي صفحه جستجو كليك كنيد مي توان </a:t>
            </a:r>
            <a:r>
              <a:rPr lang="fa-IR" sz="2800" dirty="0" smtClean="0"/>
              <a:t>تنظيمات</a:t>
            </a:r>
            <a:r>
              <a:rPr lang="en-US" sz="2800" dirty="0" smtClean="0"/>
              <a:t> </a:t>
            </a:r>
            <a:r>
              <a:rPr lang="fa-IR" sz="2800" dirty="0" smtClean="0"/>
              <a:t>كلي</a:t>
            </a:r>
            <a:r>
              <a:rPr lang="en-US" sz="2800" dirty="0"/>
              <a:t> (General Setting</a:t>
            </a:r>
            <a:r>
              <a:rPr lang="en-US" sz="2800" dirty="0" smtClean="0"/>
              <a:t>)</a:t>
            </a:r>
            <a:r>
              <a:rPr lang="fa-IR" sz="2800" dirty="0"/>
              <a:t> را انجام داد كه شامل موارد زير است</a:t>
            </a:r>
            <a:r>
              <a:rPr lang="fa-IR" sz="2800" dirty="0" smtClean="0"/>
              <a:t>:</a:t>
            </a:r>
            <a:endParaRPr lang="en-US" sz="2800" dirty="0" smtClean="0"/>
          </a:p>
          <a:p>
            <a:pPr marL="0" indent="0" algn="r" rtl="1">
              <a:buNone/>
            </a:pPr>
            <a:r>
              <a:rPr lang="fa-IR" sz="2800" dirty="0">
                <a:solidFill>
                  <a:srgbClr val="FF0000"/>
                </a:solidFill>
              </a:rPr>
              <a:t>تذكر: براي ذخيره تنظيمات شخصي حتماً بايستي داراي يك حساب كاربري شخصي باشيد و در </a:t>
            </a:r>
            <a:r>
              <a:rPr lang="fa-IR" sz="2800" dirty="0" smtClean="0">
                <a:solidFill>
                  <a:srgbClr val="FF0000"/>
                </a:solidFill>
              </a:rPr>
              <a:t>پايگاه ابسکو </a:t>
            </a:r>
            <a:r>
              <a:rPr lang="en-US" sz="2800" dirty="0" smtClean="0">
                <a:solidFill>
                  <a:srgbClr val="FF0000"/>
                </a:solidFill>
              </a:rPr>
              <a:t>sign in </a:t>
            </a:r>
            <a:endParaRPr lang="fa-IR" sz="2800" dirty="0">
              <a:solidFill>
                <a:srgbClr val="FF0000"/>
              </a:solidFill>
            </a:endParaRPr>
          </a:p>
          <a:p>
            <a:pPr marL="0" indent="0" algn="r" rtl="1">
              <a:buNone/>
            </a:pPr>
            <a:r>
              <a:rPr lang="fa-IR" sz="2800" dirty="0">
                <a:solidFill>
                  <a:srgbClr val="FF0000"/>
                </a:solidFill>
              </a:rPr>
              <a:t>شويد. </a:t>
            </a: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493995" y="2971800"/>
            <a:ext cx="7315200" cy="3886200"/>
          </a:xfrm>
          <a:prstGeom prst="rect">
            <a:avLst/>
          </a:prstGeom>
        </p:spPr>
      </p:pic>
    </p:spTree>
    <p:extLst>
      <p:ext uri="{BB962C8B-B14F-4D97-AF65-F5344CB8AC3E}">
        <p14:creationId xmlns:p14="http://schemas.microsoft.com/office/powerpoint/2010/main" val="369748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81000"/>
            <a:ext cx="8229600" cy="6248400"/>
          </a:xfrm>
        </p:spPr>
        <p:txBody>
          <a:bodyPr>
            <a:normAutofit/>
          </a:bodyPr>
          <a:lstStyle/>
          <a:p>
            <a:pPr algn="just" rtl="1">
              <a:buNone/>
            </a:pPr>
            <a:r>
              <a:rPr lang="en-US" sz="2800" b="1" dirty="0" smtClean="0"/>
              <a:t>General Settings</a:t>
            </a:r>
            <a:endParaRPr lang="fa-IR" sz="2800" b="1" dirty="0" smtClean="0"/>
          </a:p>
          <a:p>
            <a:pPr algn="just" rtl="1">
              <a:buNone/>
            </a:pPr>
            <a:r>
              <a:rPr lang="en-US" sz="2800" dirty="0" err="1" smtClean="0"/>
              <a:t>Autocomplete</a:t>
            </a:r>
            <a:r>
              <a:rPr lang="en-US" sz="2800" dirty="0" smtClean="0"/>
              <a:t> results suggestion</a:t>
            </a:r>
            <a:r>
              <a:rPr lang="fa-IR" sz="2800" dirty="0" smtClean="0"/>
              <a:t>با فعال شدن اين قسمت پيشنهادات جستجوي خودكار شما ايجاد ميگردد</a:t>
            </a:r>
            <a:r>
              <a:rPr lang="fa-IR" sz="2800" dirty="0" smtClean="0"/>
              <a:t>.</a:t>
            </a:r>
            <a:endParaRPr lang="en-US" sz="2800" dirty="0" smtClean="0"/>
          </a:p>
          <a:p>
            <a:pPr algn="just" rtl="1">
              <a:buNone/>
            </a:pPr>
            <a:endParaRPr lang="en-US" sz="2800" dirty="0" smtClean="0"/>
          </a:p>
          <a:p>
            <a:pPr algn="just" rtl="1">
              <a:buNone/>
            </a:pPr>
            <a:r>
              <a:rPr lang="en-US" sz="2800" dirty="0" smtClean="0"/>
              <a:t>Run </a:t>
            </a:r>
            <a:r>
              <a:rPr lang="en-US" sz="2800" dirty="0" err="1" smtClean="0"/>
              <a:t>smarttext</a:t>
            </a:r>
            <a:r>
              <a:rPr lang="en-US" sz="2800" dirty="0" smtClean="0"/>
              <a:t>  search when query returns no results</a:t>
            </a:r>
            <a:endParaRPr lang="en-US" sz="2800" dirty="0"/>
          </a:p>
          <a:p>
            <a:pPr algn="just" rtl="1">
              <a:buNone/>
            </a:pPr>
            <a:r>
              <a:rPr lang="en-US" sz="2800" dirty="0" smtClean="0"/>
              <a:t>:</a:t>
            </a:r>
            <a:r>
              <a:rPr lang="fa-IR" sz="2800" dirty="0" smtClean="0"/>
              <a:t>با فعال شدن اين قسمت زماني كه با عدم نتيجه در جستجو روبرو شويم، قابليت سيستم جستجوي هوشمند</a:t>
            </a:r>
            <a:r>
              <a:rPr lang="fa-IR" sz="2800" dirty="0" smtClean="0"/>
              <a:t>(</a:t>
            </a:r>
            <a:r>
              <a:rPr lang="en-US" sz="2800" dirty="0"/>
              <a:t>(SmartText</a:t>
            </a:r>
            <a:r>
              <a:rPr lang="fa-IR" sz="2800" dirty="0" smtClean="0"/>
              <a:t>فعال </a:t>
            </a:r>
            <a:r>
              <a:rPr lang="fa-IR" sz="2800" dirty="0" smtClean="0"/>
              <a:t>ميشود</a:t>
            </a:r>
            <a:r>
              <a:rPr lang="fa-IR" sz="2800" dirty="0" smtClean="0"/>
              <a:t>.</a:t>
            </a:r>
            <a:endParaRPr lang="en-US" sz="2800" dirty="0" smtClean="0"/>
          </a:p>
          <a:p>
            <a:pPr algn="just" rtl="1">
              <a:buNone/>
            </a:pPr>
            <a:endParaRPr lang="en-US" sz="2800" dirty="0" smtClean="0"/>
          </a:p>
          <a:p>
            <a:pPr algn="just" rtl="1">
              <a:buNone/>
            </a:pPr>
            <a:r>
              <a:rPr lang="fa-IR" sz="2800" dirty="0" smtClean="0"/>
              <a:t>گزينه </a:t>
            </a:r>
            <a:r>
              <a:rPr lang="fa-IR" sz="2800" dirty="0" smtClean="0"/>
              <a:t>هاي ديگر براي انجام تنظيمات شامل موارد زير است:</a:t>
            </a:r>
            <a:endParaRPr lang="en-US" sz="2800" dirty="0" smtClean="0"/>
          </a:p>
          <a:p>
            <a:pPr algn="just" rtl="1">
              <a:buNone/>
            </a:pPr>
            <a:r>
              <a:rPr lang="fa-IR" sz="2800" dirty="0" smtClean="0"/>
              <a:t> </a:t>
            </a:r>
            <a:r>
              <a:rPr lang="en-US" sz="2800" dirty="0" smtClean="0"/>
              <a:t>Display List Result :</a:t>
            </a:r>
            <a:r>
              <a:rPr lang="fa-IR" sz="2800" dirty="0" smtClean="0"/>
              <a:t>انتخاب نحوه نمايش نتايج جستجو</a:t>
            </a:r>
            <a:endParaRPr lang="en-US" sz="2800" dirty="0"/>
          </a:p>
        </p:txBody>
      </p:sp>
    </p:spTree>
    <p:extLst>
      <p:ext uri="{BB962C8B-B14F-4D97-AF65-F5344CB8AC3E}">
        <p14:creationId xmlns:p14="http://schemas.microsoft.com/office/powerpoint/2010/main" val="251552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normAutofit fontScale="62500" lnSpcReduction="20000"/>
          </a:bodyPr>
          <a:lstStyle/>
          <a:p>
            <a:pPr algn="r" rtl="1">
              <a:buNone/>
            </a:pPr>
            <a:r>
              <a:rPr lang="en-US" dirty="0" smtClean="0"/>
              <a:t>Format </a:t>
            </a:r>
            <a:r>
              <a:rPr lang="fa-IR" dirty="0" smtClean="0"/>
              <a:t>انتخاب سطح نمايش جزئيات براي هر </a:t>
            </a:r>
            <a:r>
              <a:rPr lang="fa-IR" dirty="0" smtClean="0"/>
              <a:t>نتيجه</a:t>
            </a:r>
            <a:endParaRPr lang="en-US" dirty="0" smtClean="0"/>
          </a:p>
          <a:p>
            <a:pPr algn="r" rtl="1">
              <a:buNone/>
            </a:pPr>
            <a:endParaRPr lang="en-US" dirty="0" smtClean="0"/>
          </a:p>
          <a:p>
            <a:pPr algn="r" rtl="1">
              <a:buNone/>
            </a:pPr>
            <a:r>
              <a:rPr lang="en-US" dirty="0" smtClean="0"/>
              <a:t>Image </a:t>
            </a:r>
            <a:r>
              <a:rPr lang="en-US" dirty="0" smtClean="0"/>
              <a:t>Quick View</a:t>
            </a:r>
            <a:r>
              <a:rPr lang="fa-IR" dirty="0" smtClean="0"/>
              <a:t>فعال يا غيرفعال كردن نمايش تصاوير به صورت</a:t>
            </a:r>
            <a:r>
              <a:rPr lang="en-US" dirty="0" smtClean="0"/>
              <a:t> </a:t>
            </a:r>
            <a:r>
              <a:rPr lang="fa-IR" dirty="0" smtClean="0"/>
              <a:t> </a:t>
            </a:r>
            <a:r>
              <a:rPr lang="en-US" dirty="0" smtClean="0"/>
              <a:t>Thumbnails؛ </a:t>
            </a:r>
          </a:p>
          <a:p>
            <a:pPr algn="r" rtl="1">
              <a:buNone/>
            </a:pPr>
            <a:endParaRPr lang="en-US" dirty="0"/>
          </a:p>
          <a:p>
            <a:pPr algn="r" rtl="1">
              <a:buNone/>
            </a:pPr>
            <a:r>
              <a:rPr lang="en-US" dirty="0" smtClean="0"/>
              <a:t>page per Results </a:t>
            </a:r>
            <a:r>
              <a:rPr lang="fa-IR" dirty="0" smtClean="0"/>
              <a:t>مشخص كردن اينكه چند نتيجه (يا ركورد) در هر صفحه نمايش داده شود؛ </a:t>
            </a:r>
            <a:endParaRPr lang="en-US" dirty="0" smtClean="0"/>
          </a:p>
          <a:p>
            <a:pPr algn="r" rtl="1">
              <a:buNone/>
            </a:pPr>
            <a:r>
              <a:rPr lang="en-US" dirty="0" smtClean="0"/>
              <a:t>Page layout </a:t>
            </a:r>
            <a:r>
              <a:rPr lang="fa-IR" dirty="0" smtClean="0"/>
              <a:t>نحوه نمايش ستونها را در اين قسمت ميتوانيد تغيير دهيد</a:t>
            </a:r>
            <a:r>
              <a:rPr lang="fa-IR" dirty="0" smtClean="0"/>
              <a:t>.</a:t>
            </a:r>
            <a:endParaRPr lang="en-US" dirty="0" smtClean="0"/>
          </a:p>
          <a:p>
            <a:pPr algn="r" rtl="1">
              <a:buNone/>
            </a:pPr>
            <a:endParaRPr lang="en-US" dirty="0" smtClean="0"/>
          </a:p>
          <a:p>
            <a:pPr algn="r" rtl="1">
              <a:buNone/>
            </a:pPr>
            <a:r>
              <a:rPr lang="en-US" dirty="0" smtClean="0"/>
              <a:t>Sort by</a:t>
            </a:r>
            <a:r>
              <a:rPr lang="fa-IR" dirty="0" smtClean="0"/>
              <a:t>شما ميتوانيد چگونگي ترتيب نمايش ركوردهادرفهرست نتايج را معين كنيد. (براي مثال براساس تاريخ، مولف، نام نشريه و غيره) چنانچه </a:t>
            </a:r>
            <a:r>
              <a:rPr lang="en-US" dirty="0" smtClean="0"/>
              <a:t>Default Database </a:t>
            </a:r>
            <a:r>
              <a:rPr lang="fa-IR" dirty="0" smtClean="0"/>
              <a:t>را انتخاب كنيد، نتايج بر اساس پيشفرض پايگاه ابسكو مرتب ميشوند</a:t>
            </a:r>
            <a:endParaRPr lang="en-US" dirty="0" smtClean="0"/>
          </a:p>
          <a:p>
            <a:pPr algn="r" rtl="1">
              <a:buNone/>
            </a:pPr>
            <a:endParaRPr lang="en-US" dirty="0" smtClean="0"/>
          </a:p>
          <a:p>
            <a:pPr algn="r" rtl="1">
              <a:buNone/>
            </a:pPr>
            <a:r>
              <a:rPr lang="fa-IR" dirty="0" smtClean="0"/>
              <a:t> </a:t>
            </a:r>
            <a:r>
              <a:rPr lang="en-US" dirty="0" smtClean="0"/>
              <a:t>Export, Save, mail-E, Print </a:t>
            </a:r>
            <a:r>
              <a:rPr lang="fa-IR" dirty="0" smtClean="0"/>
              <a:t>تنظيم كردن نحوه پرينت، ايميل،ذخيره</a:t>
            </a:r>
            <a:r>
              <a:rPr lang="en-US" dirty="0" smtClean="0"/>
              <a:t> </a:t>
            </a:r>
            <a:r>
              <a:rPr lang="fa-IR" dirty="0" smtClean="0"/>
              <a:t>سازي و صدورنتايج؛همچنين ميتوانيد اين تنظيمات را در زمان پرينت، ايميل، </a:t>
            </a:r>
            <a:r>
              <a:rPr lang="fa-IR" dirty="0" smtClean="0"/>
              <a:t>ذخيره</a:t>
            </a:r>
            <a:r>
              <a:rPr lang="en-US" dirty="0" smtClean="0"/>
              <a:t> </a:t>
            </a:r>
            <a:r>
              <a:rPr lang="fa-IR" dirty="0" smtClean="0"/>
              <a:t>سازي </a:t>
            </a:r>
            <a:r>
              <a:rPr lang="fa-IR" dirty="0" smtClean="0"/>
              <a:t>و صدور نتايج تغييردهيد: </a:t>
            </a:r>
            <a:endParaRPr lang="en-US" dirty="0" smtClean="0"/>
          </a:p>
          <a:p>
            <a:pPr algn="r" rtl="1">
              <a:buNone/>
            </a:pPr>
            <a:r>
              <a:rPr lang="en-US" dirty="0" smtClean="0"/>
              <a:t>Default  Format  </a:t>
            </a:r>
            <a:r>
              <a:rPr lang="fa-IR" dirty="0" smtClean="0"/>
              <a:t>تصميم بر اينكه نتايج شما حاوي چقدر اطلاعات باشد. </a:t>
            </a:r>
            <a:endParaRPr lang="en-US" dirty="0" smtClean="0"/>
          </a:p>
        </p:txBody>
      </p:sp>
      <p:sp>
        <p:nvSpPr>
          <p:cNvPr id="2" name="Rectangle 1"/>
          <p:cNvSpPr/>
          <p:nvPr/>
        </p:nvSpPr>
        <p:spPr>
          <a:xfrm>
            <a:off x="1676400" y="228600"/>
            <a:ext cx="5791200" cy="707886"/>
          </a:xfrm>
          <a:prstGeom prst="rect">
            <a:avLst/>
          </a:prstGeom>
        </p:spPr>
        <p:txBody>
          <a:bodyPr wrap="square">
            <a:spAutoFit/>
          </a:bodyPr>
          <a:lstStyle/>
          <a:p>
            <a:pPr algn="ctr"/>
            <a:r>
              <a:rPr lang="en-US" sz="4000" dirty="0"/>
              <a:t>General Settings</a:t>
            </a:r>
          </a:p>
        </p:txBody>
      </p:sp>
    </p:spTree>
    <p:extLst>
      <p:ext uri="{BB962C8B-B14F-4D97-AF65-F5344CB8AC3E}">
        <p14:creationId xmlns:p14="http://schemas.microsoft.com/office/powerpoint/2010/main" val="278809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Settings</a:t>
            </a:r>
            <a:br>
              <a:rPr lang="en-US" dirty="0"/>
            </a:br>
            <a:endParaRPr lang="en-US" dirty="0"/>
          </a:p>
        </p:txBody>
      </p:sp>
      <p:sp>
        <p:nvSpPr>
          <p:cNvPr id="3" name="Content Placeholder 2"/>
          <p:cNvSpPr>
            <a:spLocks noGrp="1"/>
          </p:cNvSpPr>
          <p:nvPr>
            <p:ph idx="1"/>
          </p:nvPr>
        </p:nvSpPr>
        <p:spPr/>
        <p:txBody>
          <a:bodyPr>
            <a:normAutofit lnSpcReduction="10000"/>
          </a:bodyPr>
          <a:lstStyle/>
          <a:p>
            <a:pPr lvl="0" algn="r" rtl="1">
              <a:buNone/>
            </a:pPr>
            <a:endParaRPr lang="en-US" sz="2400" dirty="0">
              <a:solidFill>
                <a:prstClr val="black"/>
              </a:solidFill>
            </a:endParaRPr>
          </a:p>
          <a:p>
            <a:pPr lvl="0" algn="r" rtl="1">
              <a:buNone/>
            </a:pPr>
            <a:r>
              <a:rPr lang="en-US" sz="2400" dirty="0">
                <a:solidFill>
                  <a:prstClr val="black"/>
                </a:solidFill>
              </a:rPr>
              <a:t>Standard Field Format </a:t>
            </a:r>
            <a:r>
              <a:rPr lang="fa-IR" sz="2400" dirty="0">
                <a:solidFill>
                  <a:prstClr val="black"/>
                </a:solidFill>
              </a:rPr>
              <a:t>بطور </a:t>
            </a:r>
            <a:r>
              <a:rPr lang="fa-IR" sz="2400" dirty="0" smtClean="0">
                <a:solidFill>
                  <a:prstClr val="black"/>
                </a:solidFill>
              </a:rPr>
              <a:t>پيش</a:t>
            </a:r>
            <a:r>
              <a:rPr lang="en-US" sz="2400" dirty="0" smtClean="0">
                <a:solidFill>
                  <a:prstClr val="black"/>
                </a:solidFill>
              </a:rPr>
              <a:t> </a:t>
            </a:r>
            <a:r>
              <a:rPr lang="fa-IR" sz="2400" dirty="0" smtClean="0">
                <a:solidFill>
                  <a:prstClr val="black"/>
                </a:solidFill>
              </a:rPr>
              <a:t>فرض </a:t>
            </a:r>
            <a:r>
              <a:rPr lang="fa-IR" sz="2400" dirty="0">
                <a:solidFill>
                  <a:prstClr val="black"/>
                </a:solidFill>
              </a:rPr>
              <a:t>بر </a:t>
            </a:r>
            <a:r>
              <a:rPr lang="en-US" sz="2400" dirty="0">
                <a:solidFill>
                  <a:prstClr val="black"/>
                </a:solidFill>
              </a:rPr>
              <a:t>Abstract and Citation Detailed </a:t>
            </a:r>
            <a:r>
              <a:rPr lang="fa-IR" sz="2400" dirty="0">
                <a:solidFill>
                  <a:prstClr val="black"/>
                </a:solidFill>
              </a:rPr>
              <a:t>قرار دارد. شما ميتوانيد </a:t>
            </a:r>
            <a:r>
              <a:rPr lang="fa-IR" sz="2400" dirty="0" smtClean="0">
                <a:solidFill>
                  <a:prstClr val="black"/>
                </a:solidFill>
              </a:rPr>
              <a:t>گزينه</a:t>
            </a:r>
            <a:r>
              <a:rPr lang="en-US" sz="2400" dirty="0" smtClean="0">
                <a:solidFill>
                  <a:prstClr val="black"/>
                </a:solidFill>
              </a:rPr>
              <a:t> </a:t>
            </a:r>
            <a:r>
              <a:rPr lang="fa-IR" sz="2400" dirty="0" smtClean="0">
                <a:solidFill>
                  <a:prstClr val="black"/>
                </a:solidFill>
              </a:rPr>
              <a:t>هاي </a:t>
            </a:r>
            <a:r>
              <a:rPr lang="fa-IR" sz="2400" dirty="0">
                <a:solidFill>
                  <a:prstClr val="black"/>
                </a:solidFill>
              </a:rPr>
              <a:t>زير را انتخاب كنيد: </a:t>
            </a:r>
            <a:endParaRPr lang="en-US" sz="2400" dirty="0" smtClean="0">
              <a:solidFill>
                <a:prstClr val="black"/>
              </a:solidFill>
            </a:endParaRPr>
          </a:p>
          <a:p>
            <a:pPr lvl="0" algn="r" rtl="1">
              <a:buNone/>
            </a:pPr>
            <a:endParaRPr lang="en-US" sz="2400" dirty="0">
              <a:solidFill>
                <a:prstClr val="black"/>
              </a:solidFill>
            </a:endParaRPr>
          </a:p>
          <a:p>
            <a:pPr lvl="0" algn="r" rtl="1">
              <a:buNone/>
            </a:pPr>
            <a:r>
              <a:rPr lang="en-US" sz="2400" dirty="0">
                <a:solidFill>
                  <a:prstClr val="black"/>
                </a:solidFill>
              </a:rPr>
              <a:t>Brief Citation </a:t>
            </a:r>
            <a:r>
              <a:rPr lang="fa-IR" sz="2400" dirty="0">
                <a:solidFill>
                  <a:prstClr val="black"/>
                </a:solidFill>
              </a:rPr>
              <a:t>مشخصات كتابشناختي مختصر</a:t>
            </a:r>
            <a:endParaRPr lang="en-US" sz="2400" dirty="0">
              <a:solidFill>
                <a:prstClr val="black"/>
              </a:solidFill>
            </a:endParaRPr>
          </a:p>
          <a:p>
            <a:pPr lvl="0" algn="r" rtl="1">
              <a:buNone/>
            </a:pPr>
            <a:r>
              <a:rPr lang="en-US" sz="2400" dirty="0">
                <a:solidFill>
                  <a:prstClr val="black"/>
                </a:solidFill>
              </a:rPr>
              <a:t>Brief Citation </a:t>
            </a:r>
            <a:r>
              <a:rPr lang="en-US" sz="2400" dirty="0" err="1">
                <a:solidFill>
                  <a:prstClr val="black"/>
                </a:solidFill>
              </a:rPr>
              <a:t>Abestract</a:t>
            </a:r>
            <a:r>
              <a:rPr lang="en-US" sz="2400" dirty="0">
                <a:solidFill>
                  <a:prstClr val="black"/>
                </a:solidFill>
              </a:rPr>
              <a:t> </a:t>
            </a:r>
            <a:r>
              <a:rPr lang="fa-IR" sz="2400" dirty="0">
                <a:solidFill>
                  <a:prstClr val="black"/>
                </a:solidFill>
              </a:rPr>
              <a:t>مشخصات كتابشناختي مختصر و چكيده </a:t>
            </a:r>
            <a:endParaRPr lang="en-US" sz="2400" dirty="0">
              <a:solidFill>
                <a:prstClr val="black"/>
              </a:solidFill>
            </a:endParaRPr>
          </a:p>
          <a:p>
            <a:pPr lvl="0" algn="r" rtl="1">
              <a:buNone/>
            </a:pPr>
            <a:r>
              <a:rPr lang="en-US" sz="2400" dirty="0">
                <a:solidFill>
                  <a:prstClr val="black"/>
                </a:solidFill>
              </a:rPr>
              <a:t>Detailed Citation and </a:t>
            </a:r>
            <a:r>
              <a:rPr lang="en-US" sz="2400" dirty="0" err="1">
                <a:solidFill>
                  <a:prstClr val="black"/>
                </a:solidFill>
              </a:rPr>
              <a:t>Abestract</a:t>
            </a:r>
            <a:r>
              <a:rPr lang="en-US" sz="2400" dirty="0">
                <a:solidFill>
                  <a:prstClr val="black"/>
                </a:solidFill>
              </a:rPr>
              <a:t> </a:t>
            </a:r>
            <a:r>
              <a:rPr lang="fa-IR" sz="2400" dirty="0">
                <a:solidFill>
                  <a:prstClr val="black"/>
                </a:solidFill>
              </a:rPr>
              <a:t>جزئيات مشخصات كتابشناختي و چكيده</a:t>
            </a:r>
            <a:endParaRPr lang="en-US" sz="2400" dirty="0">
              <a:solidFill>
                <a:prstClr val="black"/>
              </a:solidFill>
            </a:endParaRPr>
          </a:p>
          <a:p>
            <a:pPr lvl="0" algn="r" rtl="1">
              <a:buNone/>
            </a:pPr>
            <a:r>
              <a:rPr lang="en-US" sz="2400" dirty="0">
                <a:solidFill>
                  <a:prstClr val="black"/>
                </a:solidFill>
              </a:rPr>
              <a:t>Citation Format </a:t>
            </a:r>
            <a:r>
              <a:rPr lang="fa-IR" sz="2400" dirty="0">
                <a:solidFill>
                  <a:prstClr val="black"/>
                </a:solidFill>
              </a:rPr>
              <a:t>جهت استناد دهي و استفاده از الگوهاي مختلف آن. از بين الگوهاي موجود ميتوانيد گزينه مورد نظر را انتخاب كنيد. </a:t>
            </a:r>
            <a:endParaRPr lang="en-US" sz="2400" dirty="0">
              <a:solidFill>
                <a:prstClr val="black"/>
              </a:solidFill>
            </a:endParaRPr>
          </a:p>
          <a:p>
            <a:pPr lvl="0" algn="r" rtl="1">
              <a:buNone/>
            </a:pPr>
            <a:r>
              <a:rPr lang="en-US" sz="2400" dirty="0">
                <a:solidFill>
                  <a:prstClr val="black"/>
                </a:solidFill>
              </a:rPr>
              <a:t>Customized Field Format </a:t>
            </a:r>
            <a:r>
              <a:rPr lang="fa-IR" sz="2400" dirty="0">
                <a:solidFill>
                  <a:prstClr val="black"/>
                </a:solidFill>
              </a:rPr>
              <a:t>استفاده از فرمت خاص شخصي سازي شده</a:t>
            </a:r>
            <a:r>
              <a:rPr lang="fa-IR" sz="2400" dirty="0" smtClean="0">
                <a:solidFill>
                  <a:prstClr val="black"/>
                </a:solidFill>
              </a:rPr>
              <a:t>.</a:t>
            </a:r>
            <a:endParaRPr lang="en-US" sz="2400" dirty="0" smtClean="0">
              <a:solidFill>
                <a:prstClr val="black"/>
              </a:solidFill>
            </a:endParaRPr>
          </a:p>
          <a:p>
            <a:pPr lvl="0" algn="r" rtl="1">
              <a:buNone/>
            </a:pPr>
            <a:r>
              <a:rPr lang="fa-IR" sz="2400" dirty="0" smtClean="0">
                <a:solidFill>
                  <a:prstClr val="black"/>
                </a:solidFill>
              </a:rPr>
              <a:t> </a:t>
            </a:r>
            <a:r>
              <a:rPr lang="en-US" sz="2400" dirty="0">
                <a:solidFill>
                  <a:prstClr val="black"/>
                </a:solidFill>
              </a:rPr>
              <a:t>E-mail To </a:t>
            </a:r>
            <a:r>
              <a:rPr lang="fa-IR" sz="2400" dirty="0" smtClean="0">
                <a:solidFill>
                  <a:prstClr val="black"/>
                </a:solidFill>
              </a:rPr>
              <a:t>ارسال </a:t>
            </a:r>
            <a:r>
              <a:rPr lang="fa-IR" sz="2400" dirty="0">
                <a:solidFill>
                  <a:prstClr val="black"/>
                </a:solidFill>
              </a:rPr>
              <a:t>ايميل به افراد مختلف.</a:t>
            </a:r>
            <a:endParaRPr lang="en-US" sz="2400" dirty="0">
              <a:solidFill>
                <a:prstClr val="black"/>
              </a:solidFill>
            </a:endParaRPr>
          </a:p>
          <a:p>
            <a:endParaRPr lang="en-US" sz="2400" dirty="0"/>
          </a:p>
        </p:txBody>
      </p:sp>
    </p:spTree>
    <p:extLst>
      <p:ext uri="{BB962C8B-B14F-4D97-AF65-F5344CB8AC3E}">
        <p14:creationId xmlns:p14="http://schemas.microsoft.com/office/powerpoint/2010/main" val="1497645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Settings</a:t>
            </a:r>
            <a:br>
              <a:rPr lang="en-US" dirty="0"/>
            </a:br>
            <a:endParaRPr lang="en-US" dirty="0"/>
          </a:p>
        </p:txBody>
      </p:sp>
      <p:sp>
        <p:nvSpPr>
          <p:cNvPr id="3" name="Content Placeholder 2"/>
          <p:cNvSpPr>
            <a:spLocks noGrp="1"/>
          </p:cNvSpPr>
          <p:nvPr>
            <p:ph idx="1"/>
          </p:nvPr>
        </p:nvSpPr>
        <p:spPr>
          <a:xfrm>
            <a:off x="228600" y="1600200"/>
            <a:ext cx="8686800" cy="4525963"/>
          </a:xfrm>
        </p:spPr>
        <p:txBody>
          <a:bodyPr>
            <a:normAutofit/>
          </a:bodyPr>
          <a:lstStyle/>
          <a:p>
            <a:pPr algn="just" rtl="1">
              <a:buNone/>
            </a:pPr>
            <a:r>
              <a:rPr lang="en-US" sz="2400" dirty="0" smtClean="0"/>
              <a:t>E-mail  </a:t>
            </a:r>
            <a:r>
              <a:rPr lang="fa-IR" sz="2400" dirty="0" smtClean="0"/>
              <a:t>انتخاب اينكه پيشفرض ايميل را بر اساس</a:t>
            </a:r>
            <a:endParaRPr lang="en-US" sz="2400" dirty="0" smtClean="0"/>
          </a:p>
          <a:p>
            <a:pPr algn="just" rtl="1">
              <a:buNone/>
            </a:pPr>
            <a:r>
              <a:rPr lang="en-US" sz="2400" dirty="0" smtClean="0"/>
              <a:t>Rich Text </a:t>
            </a:r>
            <a:r>
              <a:rPr lang="fa-IR" sz="2400" dirty="0" smtClean="0"/>
              <a:t>متن داراي لينك</a:t>
            </a:r>
            <a:r>
              <a:rPr lang="en-US" sz="2400" dirty="0" smtClean="0"/>
              <a:t> </a:t>
            </a:r>
            <a:r>
              <a:rPr lang="fa-IR" sz="2400" dirty="0" smtClean="0"/>
              <a:t>هاي فعال) يا </a:t>
            </a:r>
            <a:r>
              <a:rPr lang="en-US" sz="2400" dirty="0" smtClean="0"/>
              <a:t>(Plain Text) </a:t>
            </a:r>
            <a:r>
              <a:rPr lang="fa-IR" sz="2400" dirty="0" smtClean="0"/>
              <a:t>متن ساده قرار دهيد.</a:t>
            </a:r>
            <a:endParaRPr lang="en-US" sz="2400" dirty="0" smtClean="0"/>
          </a:p>
          <a:p>
            <a:pPr algn="just" rtl="1">
              <a:buNone/>
            </a:pPr>
            <a:r>
              <a:rPr lang="en-US" sz="2400" dirty="0" smtClean="0"/>
              <a:t>Export Settings </a:t>
            </a:r>
            <a:r>
              <a:rPr lang="fa-IR" sz="2400" dirty="0" smtClean="0"/>
              <a:t>صدور نتايج در فرمتي سازگار با نرم</a:t>
            </a:r>
            <a:r>
              <a:rPr lang="en-US" sz="2400" dirty="0" smtClean="0"/>
              <a:t> </a:t>
            </a:r>
            <a:r>
              <a:rPr lang="fa-IR" sz="2400" dirty="0" smtClean="0"/>
              <a:t>افزارهاي مديريت كتابشناختي و استناددهي مانند .غيره </a:t>
            </a:r>
            <a:endParaRPr lang="en-US" sz="2400" dirty="0" smtClean="0"/>
          </a:p>
          <a:p>
            <a:pPr algn="just" rtl="1">
              <a:buNone/>
            </a:pPr>
            <a:r>
              <a:rPr lang="en-US" sz="2400" dirty="0" smtClean="0"/>
              <a:t>Save citations to file formatted for </a:t>
            </a:r>
            <a:r>
              <a:rPr lang="en-US" sz="2400" dirty="0" err="1" smtClean="0"/>
              <a:t>ProCite</a:t>
            </a:r>
            <a:r>
              <a:rPr lang="en-US" sz="2400" dirty="0" smtClean="0"/>
              <a:t> ,</a:t>
            </a:r>
            <a:r>
              <a:rPr lang="en-US" sz="2400" dirty="0" err="1" smtClean="0"/>
              <a:t>EndNote</a:t>
            </a:r>
            <a:r>
              <a:rPr lang="en-US" sz="2400" dirty="0" smtClean="0"/>
              <a:t> ,</a:t>
            </a:r>
            <a:r>
              <a:rPr lang="en-US" sz="2400" dirty="0" err="1" smtClean="0"/>
              <a:t>RefWorks</a:t>
            </a:r>
            <a:r>
              <a:rPr lang="fa-IR" sz="2400" dirty="0" smtClean="0"/>
              <a:t>انتخاب فرمت مديريت كتابشناختي و استناددهي براي ذخيره به صورت يك فايل</a:t>
            </a:r>
            <a:endParaRPr lang="en-US" sz="2400" dirty="0"/>
          </a:p>
        </p:txBody>
      </p:sp>
    </p:spTree>
    <p:extLst>
      <p:ext uri="{BB962C8B-B14F-4D97-AF65-F5344CB8AC3E}">
        <p14:creationId xmlns:p14="http://schemas.microsoft.com/office/powerpoint/2010/main" val="248314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Settings</a:t>
            </a:r>
            <a:br>
              <a:rPr lang="en-US" dirty="0"/>
            </a:br>
            <a:endParaRPr lang="en-US" dirty="0"/>
          </a:p>
        </p:txBody>
      </p:sp>
      <p:sp>
        <p:nvSpPr>
          <p:cNvPr id="3" name="Content Placeholder 2"/>
          <p:cNvSpPr>
            <a:spLocks noGrp="1"/>
          </p:cNvSpPr>
          <p:nvPr>
            <p:ph idx="1"/>
          </p:nvPr>
        </p:nvSpPr>
        <p:spPr>
          <a:xfrm>
            <a:off x="304800" y="1600200"/>
            <a:ext cx="8382000" cy="4525963"/>
          </a:xfrm>
        </p:spPr>
        <p:txBody>
          <a:bodyPr>
            <a:normAutofit lnSpcReduction="10000"/>
          </a:bodyPr>
          <a:lstStyle/>
          <a:p>
            <a:pPr marL="0" indent="0" algn="just" rtl="1">
              <a:buNone/>
            </a:pPr>
            <a:r>
              <a:rPr lang="en-US" dirty="0"/>
              <a:t>E-mail </a:t>
            </a:r>
            <a:r>
              <a:rPr lang="en-US" dirty="0" smtClean="0"/>
              <a:t>Format</a:t>
            </a:r>
            <a:r>
              <a:rPr lang="fa-IR" dirty="0"/>
              <a:t>انتخاب اينكه </a:t>
            </a:r>
            <a:r>
              <a:rPr lang="fa-IR" dirty="0" smtClean="0"/>
              <a:t>پيش</a:t>
            </a:r>
            <a:r>
              <a:rPr lang="en-US" dirty="0" smtClean="0"/>
              <a:t> </a:t>
            </a:r>
            <a:r>
              <a:rPr lang="fa-IR" dirty="0" smtClean="0"/>
              <a:t>فرض </a:t>
            </a:r>
            <a:r>
              <a:rPr lang="fa-IR" dirty="0"/>
              <a:t>ايميل را بر </a:t>
            </a:r>
            <a:r>
              <a:rPr lang="fa-IR" dirty="0" smtClean="0"/>
              <a:t>اساس</a:t>
            </a:r>
            <a:endParaRPr lang="en-US" dirty="0" smtClean="0"/>
          </a:p>
          <a:p>
            <a:pPr marL="0" indent="0" algn="just" rtl="1">
              <a:buNone/>
            </a:pPr>
            <a:r>
              <a:rPr lang="en-US" dirty="0"/>
              <a:t>Rich </a:t>
            </a:r>
            <a:r>
              <a:rPr lang="en-US" dirty="0" smtClean="0"/>
              <a:t>Text</a:t>
            </a:r>
            <a:r>
              <a:rPr lang="fa-IR" dirty="0"/>
              <a:t> متن داراي لينكهاي </a:t>
            </a:r>
            <a:r>
              <a:rPr lang="fa-IR" dirty="0" smtClean="0"/>
              <a:t>فعال </a:t>
            </a:r>
            <a:r>
              <a:rPr lang="fa-IR" dirty="0"/>
              <a:t>يا </a:t>
            </a:r>
            <a:r>
              <a:rPr lang="en-US" dirty="0" smtClean="0"/>
              <a:t>) </a:t>
            </a:r>
            <a:r>
              <a:rPr lang="en-US" dirty="0" err="1" smtClean="0"/>
              <a:t>PlainText</a:t>
            </a:r>
            <a:r>
              <a:rPr lang="fa-IR" dirty="0"/>
              <a:t>متن ساده) قرار دهيد</a:t>
            </a:r>
            <a:r>
              <a:rPr lang="fa-IR" dirty="0" smtClean="0"/>
              <a:t>.</a:t>
            </a:r>
            <a:endParaRPr lang="en-US" dirty="0" smtClean="0"/>
          </a:p>
          <a:p>
            <a:pPr marL="0" indent="0" algn="just" rtl="1">
              <a:buNone/>
            </a:pPr>
            <a:r>
              <a:rPr lang="fa-IR" dirty="0" smtClean="0"/>
              <a:t> </a:t>
            </a:r>
            <a:r>
              <a:rPr lang="en-US" dirty="0" smtClean="0"/>
              <a:t>:</a:t>
            </a:r>
            <a:r>
              <a:rPr lang="en-US" dirty="0"/>
              <a:t>Export </a:t>
            </a:r>
            <a:r>
              <a:rPr lang="en-US" dirty="0" smtClean="0"/>
              <a:t>Settings</a:t>
            </a:r>
            <a:r>
              <a:rPr lang="fa-IR" dirty="0"/>
              <a:t>صدور نتايج در فرمتي سازگار با </a:t>
            </a:r>
            <a:r>
              <a:rPr lang="fa-IR" dirty="0" smtClean="0"/>
              <a:t>نرم</a:t>
            </a:r>
            <a:r>
              <a:rPr lang="en-US" dirty="0" smtClean="0"/>
              <a:t> </a:t>
            </a:r>
            <a:r>
              <a:rPr lang="fa-IR" dirty="0" smtClean="0"/>
              <a:t>افزارهاي </a:t>
            </a:r>
            <a:r>
              <a:rPr lang="fa-IR" dirty="0"/>
              <a:t>مديريت كتابشناختي و استناددهي </a:t>
            </a:r>
            <a:r>
              <a:rPr lang="fa-IR" dirty="0" smtClean="0"/>
              <a:t>مانند</a:t>
            </a:r>
            <a:r>
              <a:rPr lang="en-US" dirty="0" err="1"/>
              <a:t>RefWorks</a:t>
            </a:r>
            <a:r>
              <a:rPr lang="en-US" dirty="0"/>
              <a:t>, EndNote, </a:t>
            </a:r>
            <a:r>
              <a:rPr lang="en-US" dirty="0" err="1" smtClean="0"/>
              <a:t>ProCite</a:t>
            </a:r>
            <a:r>
              <a:rPr lang="fa-IR" dirty="0"/>
              <a:t>و غيره</a:t>
            </a:r>
            <a:r>
              <a:rPr lang="fa-IR" dirty="0" smtClean="0"/>
              <a:t>.</a:t>
            </a:r>
            <a:endParaRPr lang="en-US" dirty="0" smtClean="0"/>
          </a:p>
          <a:p>
            <a:pPr marL="0" indent="0" algn="just" rtl="1">
              <a:buNone/>
            </a:pPr>
            <a:r>
              <a:rPr lang="en-US" dirty="0"/>
              <a:t>:Save citations to a file formatted </a:t>
            </a:r>
            <a:r>
              <a:rPr lang="en-US" dirty="0" smtClean="0"/>
              <a:t>for</a:t>
            </a:r>
            <a:r>
              <a:rPr lang="fa-IR" dirty="0"/>
              <a:t>انتخاب فرمت مديريت كتابشناختي و استناددهي براي ذخيره </a:t>
            </a:r>
            <a:r>
              <a:rPr lang="fa-IR" dirty="0" smtClean="0"/>
              <a:t>به</a:t>
            </a:r>
            <a:r>
              <a:rPr lang="en-US" dirty="0" smtClean="0"/>
              <a:t> </a:t>
            </a:r>
            <a:r>
              <a:rPr lang="fa-IR" dirty="0" smtClean="0"/>
              <a:t>صورت </a:t>
            </a:r>
            <a:r>
              <a:rPr lang="fa-IR" dirty="0"/>
              <a:t>يك فايل.</a:t>
            </a:r>
            <a:endParaRPr lang="en-US" dirty="0"/>
          </a:p>
        </p:txBody>
      </p:sp>
    </p:spTree>
    <p:extLst>
      <p:ext uri="{BB962C8B-B14F-4D97-AF65-F5344CB8AC3E}">
        <p14:creationId xmlns:p14="http://schemas.microsoft.com/office/powerpoint/2010/main" val="242094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Language </a:t>
            </a:r>
            <a:r>
              <a:rPr lang="fa-IR" sz="2800" b="1" dirty="0"/>
              <a:t>با كليك بر روي زبان دلخواه در ليست، زبان مورد نظر خود را انتخاب كنيد</a:t>
            </a:r>
            <a:br>
              <a:rPr lang="fa-IR" sz="2800" b="1" dirty="0"/>
            </a:br>
            <a:endParaRPr lang="en-US" sz="2800" b="1" dirty="0"/>
          </a:p>
        </p:txBody>
      </p:sp>
      <p:sp>
        <p:nvSpPr>
          <p:cNvPr id="3" name="Content Placeholder 2"/>
          <p:cNvSpPr>
            <a:spLocks noGrp="1"/>
          </p:cNvSpPr>
          <p:nvPr>
            <p:ph idx="1"/>
          </p:nvPr>
        </p:nvSpPr>
        <p:spPr/>
        <p:txBody>
          <a:bodyPr/>
          <a:lstStyle/>
          <a:p>
            <a:pPr algn="r" rtl="1">
              <a:buNone/>
            </a:pP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981200" y="3009269"/>
            <a:ext cx="4933950" cy="2219325"/>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4610100" y="1600200"/>
            <a:ext cx="4076700" cy="1219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گزينه</a:t>
            </a:r>
            <a:r>
              <a:rPr lang="en-US" dirty="0"/>
              <a:t>Help</a:t>
            </a:r>
          </a:p>
        </p:txBody>
      </p:sp>
      <p:sp>
        <p:nvSpPr>
          <p:cNvPr id="3" name="Content Placeholder 2"/>
          <p:cNvSpPr>
            <a:spLocks noGrp="1"/>
          </p:cNvSpPr>
          <p:nvPr>
            <p:ph idx="1"/>
          </p:nvPr>
        </p:nvSpPr>
        <p:spPr/>
        <p:txBody>
          <a:bodyPr/>
          <a:lstStyle/>
          <a:p>
            <a:pPr marL="0" indent="0" algn="r" rtl="1">
              <a:buNone/>
            </a:pPr>
            <a:r>
              <a:rPr lang="en-US" dirty="0" smtClean="0"/>
              <a:t>Help</a:t>
            </a:r>
            <a:r>
              <a:rPr lang="fa-IR" dirty="0"/>
              <a:t> با انتخاب </a:t>
            </a:r>
            <a:r>
              <a:rPr lang="fa-IR" dirty="0" smtClean="0"/>
              <a:t>گزينه</a:t>
            </a:r>
            <a:r>
              <a:rPr lang="en-US" dirty="0" smtClean="0"/>
              <a:t>Help</a:t>
            </a:r>
            <a:r>
              <a:rPr lang="fa-IR" dirty="0"/>
              <a:t>امكان تعامل با مركز پشتيباني ابسكو وجود دارد. اين پشتيباني از </a:t>
            </a:r>
            <a:r>
              <a:rPr lang="fa-IR" dirty="0" smtClean="0"/>
              <a:t>طريق</a:t>
            </a:r>
            <a:r>
              <a:rPr lang="en-US" dirty="0" smtClean="0"/>
              <a:t> </a:t>
            </a:r>
            <a:r>
              <a:rPr lang="fa-IR" dirty="0" smtClean="0"/>
              <a:t>راهنماها</a:t>
            </a:r>
            <a:r>
              <a:rPr lang="fa-IR" dirty="0"/>
              <a:t>، </a:t>
            </a:r>
            <a:r>
              <a:rPr lang="fa-IR" dirty="0" smtClean="0"/>
              <a:t>فيلم</a:t>
            </a:r>
            <a:r>
              <a:rPr lang="en-US" dirty="0" smtClean="0"/>
              <a:t> </a:t>
            </a:r>
            <a:r>
              <a:rPr lang="fa-IR" dirty="0" smtClean="0"/>
              <a:t>هاي </a:t>
            </a:r>
            <a:r>
              <a:rPr lang="fa-IR" dirty="0"/>
              <a:t>آموزشي و تماس ها وجود دارد.</a:t>
            </a:r>
            <a:endParaRPr lang="en-US" dirty="0"/>
          </a:p>
        </p:txBody>
      </p:sp>
      <p:pic>
        <p:nvPicPr>
          <p:cNvPr id="4" name="Picture 3"/>
          <p:cNvPicPr>
            <a:picLocks noChangeAspect="1"/>
          </p:cNvPicPr>
          <p:nvPr/>
        </p:nvPicPr>
        <p:blipFill>
          <a:blip r:embed="rId2"/>
          <a:stretch>
            <a:fillRect/>
          </a:stretch>
        </p:blipFill>
        <p:spPr>
          <a:xfrm>
            <a:off x="1219200" y="3581400"/>
            <a:ext cx="4076700" cy="1219200"/>
          </a:xfrm>
          <a:prstGeom prst="rect">
            <a:avLst/>
          </a:prstGeom>
        </p:spPr>
      </p:pic>
    </p:spTree>
    <p:extLst>
      <p:ext uri="{BB962C8B-B14F-4D97-AF65-F5344CB8AC3E}">
        <p14:creationId xmlns:p14="http://schemas.microsoft.com/office/powerpoint/2010/main" val="80549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a:t>
            </a:r>
            <a:endParaRPr lang="en-US" dirty="0"/>
          </a:p>
        </p:txBody>
      </p:sp>
      <p:sp>
        <p:nvSpPr>
          <p:cNvPr id="3" name="Content Placeholder 2"/>
          <p:cNvSpPr>
            <a:spLocks noGrp="1"/>
          </p:cNvSpPr>
          <p:nvPr>
            <p:ph idx="1"/>
          </p:nvPr>
        </p:nvSpPr>
        <p:spPr/>
        <p:txBody>
          <a:bodyPr>
            <a:normAutofit/>
          </a:bodyPr>
          <a:lstStyle/>
          <a:p>
            <a:pPr algn="r" rtl="1">
              <a:buNone/>
            </a:pPr>
            <a:r>
              <a:rPr lang="en-US" sz="2800" dirty="0" smtClean="0"/>
              <a:t>subject</a:t>
            </a:r>
            <a:r>
              <a:rPr lang="fa-IR" sz="2800" dirty="0" smtClean="0"/>
              <a:t>در اين قسمت نيزتعدادي زمينه موضوعي پيشنهاد ميشودو شما ميتوانيد يك يا چند مورد را انتخاب كنيد. به</a:t>
            </a:r>
            <a:r>
              <a:rPr lang="en-US" sz="2800" dirty="0" smtClean="0"/>
              <a:t> </a:t>
            </a:r>
            <a:r>
              <a:rPr lang="fa-IR" sz="2800" dirty="0" smtClean="0"/>
              <a:t>اين ترتيب كليدواژه</a:t>
            </a:r>
            <a:r>
              <a:rPr lang="en-US" sz="2800" dirty="0" smtClean="0"/>
              <a:t> </a:t>
            </a:r>
            <a:r>
              <a:rPr lang="fa-IR" sz="2800" dirty="0" smtClean="0"/>
              <a:t>هاي جستجوی شما درارتباط با زمينه های موضوعي انتخابی شما جستجو ميشوند و نتايج به همين موارد محدود ميشوند</a:t>
            </a:r>
            <a:r>
              <a:rPr lang="fa-IR" sz="2800" dirty="0" smtClean="0"/>
              <a:t>.</a:t>
            </a:r>
            <a:endParaRPr lang="fa-IR" sz="2800" dirty="0" smtClean="0"/>
          </a:p>
        </p:txBody>
      </p:sp>
      <p:pic>
        <p:nvPicPr>
          <p:cNvPr id="4" name="Picture 3"/>
          <p:cNvPicPr>
            <a:picLocks noChangeAspect="1"/>
          </p:cNvPicPr>
          <p:nvPr/>
        </p:nvPicPr>
        <p:blipFill>
          <a:blip r:embed="rId2"/>
          <a:stretch>
            <a:fillRect/>
          </a:stretch>
        </p:blipFill>
        <p:spPr>
          <a:xfrm>
            <a:off x="609600" y="3318527"/>
            <a:ext cx="7486650" cy="3019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dirty="0" smtClean="0">
                <a:solidFill>
                  <a:schemeClr val="tx1"/>
                </a:solidFill>
              </a:rPr>
              <a:t>EBSCO </a:t>
            </a:r>
            <a:r>
              <a:rPr lang="fa-IR" dirty="0" smtClean="0">
                <a:solidFill>
                  <a:schemeClr val="tx1"/>
                </a:solidFill>
              </a:rPr>
              <a:t>معرفي پايگاه اطلاعاتي ابسكو</a:t>
            </a:r>
            <a:endParaRPr lang="en-US" dirty="0"/>
          </a:p>
        </p:txBody>
      </p:sp>
      <p:sp>
        <p:nvSpPr>
          <p:cNvPr id="3" name="Subtitle 2"/>
          <p:cNvSpPr>
            <a:spLocks noGrp="1"/>
          </p:cNvSpPr>
          <p:nvPr>
            <p:ph type="subTitle" idx="1"/>
          </p:nvPr>
        </p:nvSpPr>
        <p:spPr>
          <a:xfrm>
            <a:off x="1371600" y="1752600"/>
            <a:ext cx="6400800" cy="3886200"/>
          </a:xfrm>
        </p:spPr>
        <p:txBody>
          <a:bodyPr>
            <a:normAutofit fontScale="77500" lnSpcReduction="20000"/>
          </a:bodyPr>
          <a:lstStyle/>
          <a:p>
            <a:pPr algn="just" rtl="1"/>
            <a:r>
              <a:rPr lang="en-US" dirty="0" smtClean="0">
                <a:solidFill>
                  <a:schemeClr val="tx1"/>
                </a:solidFill>
              </a:rPr>
              <a:t>EBSCO </a:t>
            </a:r>
            <a:r>
              <a:rPr lang="fa-IR" dirty="0" smtClean="0">
                <a:solidFill>
                  <a:schemeClr val="tx1"/>
                </a:solidFill>
              </a:rPr>
              <a:t>ناشر مجله نيست بلكه يكي از پيشتازان ارائه دهنده پايگاههاي جستجوي آنلاين و كتاب الكترونيك براي دانشگاهها، كتابخانه هاي عمومي، بيمارستانها، مؤسسات درماني، شركتها، مؤسسات دولتي و مدارسي است </a:t>
            </a:r>
            <a:r>
              <a:rPr lang="fa-IR" dirty="0" smtClean="0">
                <a:solidFill>
                  <a:schemeClr val="tx1"/>
                </a:solidFill>
              </a:rPr>
              <a:t>كه</a:t>
            </a:r>
            <a:r>
              <a:rPr lang="en-US" dirty="0" smtClean="0">
                <a:solidFill>
                  <a:schemeClr val="tx1"/>
                </a:solidFill>
              </a:rPr>
              <a:t> </a:t>
            </a:r>
            <a:r>
              <a:rPr lang="fa-IR" dirty="0" smtClean="0">
                <a:solidFill>
                  <a:schemeClr val="tx1"/>
                </a:solidFill>
              </a:rPr>
              <a:t>دسترسي </a:t>
            </a:r>
            <a:r>
              <a:rPr lang="fa-IR" dirty="0" smtClean="0">
                <a:solidFill>
                  <a:schemeClr val="tx1"/>
                </a:solidFill>
              </a:rPr>
              <a:t>آن را خريداري </a:t>
            </a:r>
            <a:r>
              <a:rPr lang="fa-IR" dirty="0" smtClean="0">
                <a:solidFill>
                  <a:schemeClr val="tx1"/>
                </a:solidFill>
              </a:rPr>
              <a:t>كرده</a:t>
            </a:r>
            <a:r>
              <a:rPr lang="en-US" dirty="0" smtClean="0">
                <a:solidFill>
                  <a:schemeClr val="tx1"/>
                </a:solidFill>
              </a:rPr>
              <a:t> </a:t>
            </a:r>
            <a:r>
              <a:rPr lang="fa-IR" dirty="0" smtClean="0">
                <a:solidFill>
                  <a:schemeClr val="tx1"/>
                </a:solidFill>
              </a:rPr>
              <a:t>اند</a:t>
            </a:r>
            <a:r>
              <a:rPr lang="fa-IR" dirty="0" smtClean="0">
                <a:solidFill>
                  <a:schemeClr val="tx1"/>
                </a:solidFill>
              </a:rPr>
              <a:t>. اين پايگاه اسناد اطلاعاتي سايرناشران رادريك جا جمع آوري كرده است. در اين صورت دانشگاهها ميتوانند به جاي خريداري از اين انتشارات، با خريداري اين پايگاه اطلاعاتي، از مجموعه ي اين انتشارات بهره مند گردند. اين بانك اطلاعاتي بزرگترين بانك علمي چندمنظوره تمام متن دنياست كه اختصاصاً براي مؤسسات تحقيقاتي و دانشگاهها طراحي شده است</a:t>
            </a:r>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p:txBody>
          <a:bodyPr/>
          <a:lstStyle/>
          <a:p>
            <a:pPr marL="0" indent="0" algn="just" rtl="1">
              <a:buNone/>
            </a:pPr>
            <a:r>
              <a:rPr lang="en-US" sz="2800" dirty="0"/>
              <a:t>Publications </a:t>
            </a:r>
            <a:r>
              <a:rPr lang="fa-IR" sz="2800" dirty="0"/>
              <a:t>براي اطلاع ازتعداد وعناوين ژورنالهای  موجود درهرمجموعه از </a:t>
            </a:r>
            <a:r>
              <a:rPr lang="en-US" sz="2800" dirty="0"/>
              <a:t>EBSCO </a:t>
            </a:r>
            <a:r>
              <a:rPr lang="fa-IR" sz="2800" dirty="0"/>
              <a:t>بايد در صفحه اصلي جستجو از نوار آبي بالاي صفحه، گزينه </a:t>
            </a:r>
            <a:r>
              <a:rPr lang="en-US" sz="2800" dirty="0"/>
              <a:t>Publication </a:t>
            </a:r>
            <a:r>
              <a:rPr lang="fa-IR" sz="2800" dirty="0"/>
              <a:t>را انتخاب كنيد.از منوي </a:t>
            </a:r>
            <a:r>
              <a:rPr lang="en-US" sz="2800" dirty="0"/>
              <a:t>publications </a:t>
            </a:r>
            <a:r>
              <a:rPr lang="fa-IR" sz="2800" dirty="0"/>
              <a:t>ابتدا بايد حوزه موضوعي را انتخاب كرد.</a:t>
            </a:r>
          </a:p>
          <a:p>
            <a:pPr marL="0" indent="0" algn="just" rtl="1">
              <a:buNone/>
            </a:pPr>
            <a:endParaRPr lang="en-US" dirty="0"/>
          </a:p>
        </p:txBody>
      </p:sp>
      <p:pic>
        <p:nvPicPr>
          <p:cNvPr id="4" name="Picture 3"/>
          <p:cNvPicPr>
            <a:picLocks noChangeAspect="1"/>
          </p:cNvPicPr>
          <p:nvPr/>
        </p:nvPicPr>
        <p:blipFill>
          <a:blip r:embed="rId2"/>
          <a:stretch>
            <a:fillRect/>
          </a:stretch>
        </p:blipFill>
        <p:spPr>
          <a:xfrm>
            <a:off x="152400" y="3397250"/>
            <a:ext cx="8534399" cy="31559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idx="1"/>
          </p:nvPr>
        </p:nvSpPr>
        <p:spPr>
          <a:xfrm>
            <a:off x="425885" y="1600200"/>
            <a:ext cx="8229600" cy="4525963"/>
          </a:xfrm>
        </p:spPr>
        <p:txBody>
          <a:bodyPr>
            <a:normAutofit fontScale="85000" lnSpcReduction="10000"/>
          </a:bodyPr>
          <a:lstStyle/>
          <a:p>
            <a:pPr marL="0" indent="0" algn="r" rtl="1">
              <a:buNone/>
            </a:pPr>
            <a:r>
              <a:rPr lang="fa-IR" dirty="0" smtClean="0"/>
              <a:t>1- در صفحه</a:t>
            </a:r>
            <a:r>
              <a:rPr lang="en-US" dirty="0" smtClean="0"/>
              <a:t>Publication</a:t>
            </a:r>
            <a:r>
              <a:rPr lang="fa-IR" dirty="0"/>
              <a:t>واژه مورد نظر خود را در كادروارد كنيد </a:t>
            </a:r>
          </a:p>
          <a:p>
            <a:pPr marL="0" indent="0" algn="r" rtl="1">
              <a:buNone/>
            </a:pPr>
            <a:r>
              <a:rPr lang="fa-IR" dirty="0" smtClean="0"/>
              <a:t>2- </a:t>
            </a:r>
            <a:r>
              <a:rPr lang="fa-IR" dirty="0"/>
              <a:t>نوع جستجو را با انتخاب يكي از </a:t>
            </a:r>
            <a:r>
              <a:rPr lang="fa-IR" dirty="0" smtClean="0"/>
              <a:t>گزينه هاي </a:t>
            </a:r>
            <a:r>
              <a:rPr lang="fa-IR" dirty="0"/>
              <a:t>زير مشخص </a:t>
            </a:r>
            <a:r>
              <a:rPr lang="fa-IR" dirty="0" smtClean="0"/>
              <a:t>كنيد</a:t>
            </a:r>
          </a:p>
          <a:p>
            <a:pPr marL="0" indent="0" algn="r" rtl="1">
              <a:buNone/>
            </a:pPr>
            <a:r>
              <a:rPr lang="fa-IR" dirty="0" smtClean="0"/>
              <a:t>جستجوي الفبايي</a:t>
            </a:r>
            <a:r>
              <a:rPr lang="en-US" dirty="0"/>
              <a:t>(Alphabetical</a:t>
            </a:r>
            <a:r>
              <a:rPr lang="en-US" dirty="0" smtClean="0"/>
              <a:t>)</a:t>
            </a:r>
            <a:r>
              <a:rPr lang="fa-IR" dirty="0"/>
              <a:t> ژورنالهايي را بازيابي ميكند كه عنوان آنها با كليدواژه وارد شده شروع ميشود و نتايج را بر اساس الفباي عنوان كامل ژورنالها مرتب ميكند</a:t>
            </a:r>
            <a:r>
              <a:rPr lang="fa-IR" dirty="0" smtClean="0"/>
              <a:t>.</a:t>
            </a:r>
          </a:p>
          <a:p>
            <a:pPr marL="0" indent="0" algn="r" rtl="1">
              <a:buNone/>
            </a:pPr>
            <a:r>
              <a:rPr lang="fa-IR" dirty="0"/>
              <a:t>جستجو با موضوع و </a:t>
            </a:r>
            <a:r>
              <a:rPr lang="fa-IR" dirty="0" smtClean="0"/>
              <a:t>توضيحات </a:t>
            </a:r>
            <a:r>
              <a:rPr lang="en-US" dirty="0"/>
              <a:t>:(By Subject &amp; Description</a:t>
            </a:r>
            <a:r>
              <a:rPr lang="en-US" dirty="0" smtClean="0"/>
              <a:t>)</a:t>
            </a:r>
            <a:r>
              <a:rPr lang="fa-IR" dirty="0"/>
              <a:t> با استفاده از اين گزينه كليدواژه شما به طور همزمان در موضوع و توضيحات مربوط به هر ژورنال جستجو ميشود. درواقع با اين گزينه</a:t>
            </a:r>
          </a:p>
          <a:p>
            <a:pPr marL="0" indent="0" algn="r" rtl="1">
              <a:buNone/>
            </a:pPr>
            <a:r>
              <a:rPr lang="fa-IR" dirty="0"/>
              <a:t>ژورنالهاي بازيابي ميشوند كه موضوع اصلي آنها شامل كليدواژه وارد شده است.</a:t>
            </a:r>
            <a:endParaRPr lang="en-US" dirty="0"/>
          </a:p>
        </p:txBody>
      </p:sp>
    </p:spTree>
    <p:extLst>
      <p:ext uri="{BB962C8B-B14F-4D97-AF65-F5344CB8AC3E}">
        <p14:creationId xmlns:p14="http://schemas.microsoft.com/office/powerpoint/2010/main" val="214920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idx="1"/>
          </p:nvPr>
        </p:nvSpPr>
        <p:spPr>
          <a:xfrm>
            <a:off x="152400" y="1600200"/>
            <a:ext cx="8839200" cy="4525963"/>
          </a:xfrm>
        </p:spPr>
        <p:txBody>
          <a:bodyPr>
            <a:normAutofit/>
          </a:bodyPr>
          <a:lstStyle/>
          <a:p>
            <a:pPr marL="0" indent="0" algn="r" rtl="1">
              <a:buNone/>
            </a:pPr>
            <a:r>
              <a:rPr lang="en-US" dirty="0"/>
              <a:t>Match Any </a:t>
            </a:r>
            <a:r>
              <a:rPr lang="en-US" dirty="0" smtClean="0"/>
              <a:t>Words</a:t>
            </a:r>
            <a:r>
              <a:rPr lang="fa-IR" dirty="0"/>
              <a:t> با استفاده از اين گزينه ژورنالهايي بازيابي ميشوند كه كليدواژه مورد نظردر عنوان آنها وجود دارد</a:t>
            </a:r>
            <a:r>
              <a:rPr lang="fa-IR" dirty="0" smtClean="0"/>
              <a:t>.</a:t>
            </a:r>
          </a:p>
          <a:p>
            <a:pPr marL="0" indent="0" algn="r" rtl="1">
              <a:buNone/>
            </a:pPr>
            <a:r>
              <a:rPr lang="fa-IR" dirty="0"/>
              <a:t>3-روي </a:t>
            </a:r>
            <a:r>
              <a:rPr lang="fa-IR" dirty="0" smtClean="0"/>
              <a:t>گزينه </a:t>
            </a:r>
            <a:r>
              <a:rPr lang="en-US" dirty="0" smtClean="0"/>
              <a:t>Browse</a:t>
            </a:r>
            <a:r>
              <a:rPr lang="fa-IR" dirty="0" smtClean="0"/>
              <a:t> کنید </a:t>
            </a:r>
          </a:p>
          <a:p>
            <a:pPr marL="0" indent="0" algn="r" rtl="1">
              <a:buNone/>
            </a:pPr>
            <a:r>
              <a:rPr lang="fa-IR" dirty="0"/>
              <a:t>4-ليست نتايج را بررسي و سپس روي ژورنال مورد نظر خود كليك كنيد. صفحه جديدي باز ميشود.</a:t>
            </a:r>
          </a:p>
          <a:p>
            <a:pPr marL="0" indent="0" algn="r" rtl="1">
              <a:buNone/>
            </a:pPr>
            <a:r>
              <a:rPr lang="fa-IR" dirty="0" smtClean="0"/>
              <a:t>5- </a:t>
            </a:r>
            <a:r>
              <a:rPr lang="fa-IR" dirty="0"/>
              <a:t>صفحه باز شده به اطلاعات كامل كتابشناختي و در سمت راست صفحه به آرشيو تمام شمارههاي آن </a:t>
            </a:r>
            <a:r>
              <a:rPr lang="fa-IR" dirty="0" smtClean="0"/>
              <a:t>ژورنال دسترسي </a:t>
            </a:r>
            <a:r>
              <a:rPr lang="fa-IR" dirty="0"/>
              <a:t>خواهيد داشت.</a:t>
            </a:r>
            <a:endParaRPr lang="en-US" dirty="0"/>
          </a:p>
        </p:txBody>
      </p:sp>
    </p:spTree>
    <p:extLst>
      <p:ext uri="{BB962C8B-B14F-4D97-AF65-F5344CB8AC3E}">
        <p14:creationId xmlns:p14="http://schemas.microsoft.com/office/powerpoint/2010/main" val="71966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Publications</a:t>
            </a:r>
          </a:p>
        </p:txBody>
      </p:sp>
      <p:sp>
        <p:nvSpPr>
          <p:cNvPr id="3" name="Content Placeholder 2"/>
          <p:cNvSpPr>
            <a:spLocks noGrp="1"/>
          </p:cNvSpPr>
          <p:nvPr>
            <p:ph idx="1"/>
          </p:nvPr>
        </p:nvSpPr>
        <p:spPr/>
        <p:txBody>
          <a:bodyPr>
            <a:normAutofit/>
          </a:bodyPr>
          <a:lstStyle/>
          <a:p>
            <a:pPr marL="0" indent="0" algn="r" rtl="1">
              <a:buNone/>
            </a:pPr>
            <a:r>
              <a:rPr lang="fa-IR" dirty="0"/>
              <a:t>6-اگر بر روي يك ژورنال كليك نماييد در صفحه باز شده با استفاده از </a:t>
            </a:r>
            <a:r>
              <a:rPr lang="fa-IR" dirty="0" smtClean="0"/>
              <a:t>گزينه </a:t>
            </a:r>
            <a:r>
              <a:rPr lang="en-US" dirty="0"/>
              <a:t>Search Within </a:t>
            </a:r>
            <a:r>
              <a:rPr lang="en-US" dirty="0" err="1" smtClean="0"/>
              <a:t>ThisPublication</a:t>
            </a:r>
            <a:r>
              <a:rPr lang="fa-IR" dirty="0"/>
              <a:t> ميتوانيد </a:t>
            </a:r>
            <a:r>
              <a:rPr lang="fa-IR" dirty="0" smtClean="0"/>
              <a:t>جستجوی </a:t>
            </a:r>
            <a:r>
              <a:rPr lang="fa-IR" dirty="0"/>
              <a:t>خود را فقط به همين ژورنال محدود كنيد. براي انجام اين كار روي اين </a:t>
            </a:r>
            <a:r>
              <a:rPr lang="fa-IR" dirty="0" smtClean="0"/>
              <a:t>گزينه </a:t>
            </a:r>
            <a:r>
              <a:rPr lang="fa-IR" dirty="0"/>
              <a:t>كليك كنيد. خواهيد ديد كه </a:t>
            </a:r>
            <a:r>
              <a:rPr lang="fa-IR" dirty="0" smtClean="0"/>
              <a:t>استراتژی </a:t>
            </a:r>
            <a:r>
              <a:rPr lang="fa-IR" dirty="0"/>
              <a:t>جستجو در اين ژورنال </a:t>
            </a:r>
            <a:r>
              <a:rPr lang="fa-IR" dirty="0" smtClean="0"/>
              <a:t>به طور </a:t>
            </a:r>
            <a:r>
              <a:rPr lang="fa-IR" dirty="0"/>
              <a:t>خودكار در كادر جستجو </a:t>
            </a:r>
            <a:r>
              <a:rPr lang="fa-IR" dirty="0" smtClean="0"/>
              <a:t>قرارمي </a:t>
            </a:r>
            <a:r>
              <a:rPr lang="fa-IR" dirty="0"/>
              <a:t>گيرد حال شما ميتوانيد </a:t>
            </a:r>
            <a:r>
              <a:rPr lang="fa-IR" dirty="0" smtClean="0"/>
              <a:t>كليدواژه هاي </a:t>
            </a:r>
            <a:r>
              <a:rPr lang="fa-IR" dirty="0"/>
              <a:t>خود را با آن تركيب كنيد و فقط درون اين ژورنال به </a:t>
            </a:r>
            <a:r>
              <a:rPr lang="fa-IR" dirty="0" smtClean="0"/>
              <a:t>جستجوبپردازيد</a:t>
            </a:r>
            <a:r>
              <a:rPr lang="fa-IR" dirty="0"/>
              <a:t>.</a:t>
            </a:r>
            <a:endParaRPr lang="en-US" dirty="0"/>
          </a:p>
        </p:txBody>
      </p:sp>
    </p:spTree>
    <p:extLst>
      <p:ext uri="{BB962C8B-B14F-4D97-AF65-F5344CB8AC3E}">
        <p14:creationId xmlns:p14="http://schemas.microsoft.com/office/powerpoint/2010/main" val="178252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b="1" dirty="0">
                <a:solidFill>
                  <a:srgbClr val="FF0000"/>
                </a:solidFill>
              </a:rPr>
              <a:t>6-اگر بر روي يك ژورنال كليك نماييد در صفحه باز شده با استفاده از گزينه </a:t>
            </a:r>
            <a:r>
              <a:rPr lang="en-US" sz="2000" b="1" dirty="0">
                <a:solidFill>
                  <a:srgbClr val="FF0000"/>
                </a:solidFill>
              </a:rPr>
              <a:t>Search Within </a:t>
            </a:r>
            <a:r>
              <a:rPr lang="en-US" sz="2000" b="1" dirty="0" err="1">
                <a:solidFill>
                  <a:srgbClr val="FF0000"/>
                </a:solidFill>
              </a:rPr>
              <a:t>ThisPublication</a:t>
            </a:r>
            <a:r>
              <a:rPr lang="en-US" sz="2000" b="1" dirty="0">
                <a:solidFill>
                  <a:srgbClr val="FF0000"/>
                </a:solidFill>
              </a:rPr>
              <a:t> </a:t>
            </a:r>
            <a:r>
              <a:rPr lang="fa-IR" sz="2000" b="1" dirty="0">
                <a:solidFill>
                  <a:srgbClr val="FF0000"/>
                </a:solidFill>
              </a:rPr>
              <a:t>ميتوانيد جستجوی خود را فقط به همين ژورنال محدود كنيد. </a:t>
            </a:r>
            <a:endParaRPr lang="en-US" sz="2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04800" y="1736542"/>
            <a:ext cx="8610600" cy="4588058"/>
          </a:xfrm>
          <a:prstGeom prst="rect">
            <a:avLst/>
          </a:prstGeom>
        </p:spPr>
      </p:pic>
    </p:spTree>
    <p:extLst>
      <p:ext uri="{BB962C8B-B14F-4D97-AF65-F5344CB8AC3E}">
        <p14:creationId xmlns:p14="http://schemas.microsoft.com/office/powerpoint/2010/main" val="19877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2743200"/>
            <a:ext cx="6629400" cy="3048000"/>
          </a:xfrm>
          <a:prstGeom prst="rect">
            <a:avLst/>
          </a:prstGeom>
        </p:spPr>
      </p:pic>
      <p:sp>
        <p:nvSpPr>
          <p:cNvPr id="3" name="Content Placeholder 2"/>
          <p:cNvSpPr>
            <a:spLocks noGrp="1"/>
          </p:cNvSpPr>
          <p:nvPr>
            <p:ph idx="1"/>
          </p:nvPr>
        </p:nvSpPr>
        <p:spPr>
          <a:xfrm>
            <a:off x="457200" y="0"/>
            <a:ext cx="8229600" cy="6629400"/>
          </a:xfrm>
        </p:spPr>
        <p:txBody>
          <a:bodyPr>
            <a:normAutofit/>
          </a:bodyPr>
          <a:lstStyle/>
          <a:p>
            <a:pPr marL="0" indent="0" algn="r" rtl="1">
              <a:buNone/>
            </a:pPr>
            <a:r>
              <a:rPr lang="fa-IR" sz="2000" dirty="0"/>
              <a:t>اگر مايليد چند ژورنال را </a:t>
            </a:r>
            <a:r>
              <a:rPr lang="fa-IR" sz="2000" dirty="0" smtClean="0"/>
              <a:t>به طور </a:t>
            </a:r>
            <a:r>
              <a:rPr lang="fa-IR" sz="2000" dirty="0"/>
              <a:t>همزمان جستجو كنيد مراحل زير را دنبال كنيد:</a:t>
            </a:r>
          </a:p>
          <a:p>
            <a:pPr marL="514350" indent="-514350" algn="r" rtl="1">
              <a:buFont typeface="+mj-lt"/>
              <a:buAutoNum type="arabicPeriod"/>
            </a:pPr>
            <a:r>
              <a:rPr lang="fa-IR" sz="2000" dirty="0" smtClean="0"/>
              <a:t>در لیست نتایج </a:t>
            </a:r>
            <a:r>
              <a:rPr lang="en-US" sz="2000" dirty="0" smtClean="0"/>
              <a:t>publication</a:t>
            </a:r>
            <a:r>
              <a:rPr lang="fa-IR" sz="2000" dirty="0" smtClean="0"/>
              <a:t>چك باكس </a:t>
            </a:r>
            <a:r>
              <a:rPr lang="fa-IR" sz="2000" dirty="0"/>
              <a:t>يك يا چند ژورنال مورد نظر خود را تيك بزنيد. </a:t>
            </a:r>
            <a:endParaRPr lang="en-US" sz="2000" dirty="0" smtClean="0"/>
          </a:p>
          <a:p>
            <a:pPr marL="514350" indent="-514350" algn="r" rtl="1">
              <a:buFont typeface="+mj-lt"/>
              <a:buAutoNum type="arabicPeriod"/>
            </a:pPr>
            <a:r>
              <a:rPr lang="fa-IR" sz="2000" dirty="0" smtClean="0"/>
              <a:t>سپس </a:t>
            </a:r>
            <a:r>
              <a:rPr lang="fa-IR" sz="2000" dirty="0"/>
              <a:t>روي </a:t>
            </a:r>
            <a:r>
              <a:rPr lang="fa-IR" sz="2000" dirty="0" smtClean="0"/>
              <a:t>گزينه</a:t>
            </a:r>
            <a:r>
              <a:rPr lang="en-US" sz="2000" dirty="0" smtClean="0"/>
              <a:t> Add</a:t>
            </a:r>
            <a:r>
              <a:rPr lang="fa-IR" sz="2000" dirty="0" smtClean="0"/>
              <a:t>کلیک کنید </a:t>
            </a:r>
            <a:endParaRPr lang="fa-IR" sz="2000" dirty="0"/>
          </a:p>
          <a:p>
            <a:pPr marL="514350" indent="-514350" algn="r" rtl="1">
              <a:buFont typeface="+mj-lt"/>
              <a:buAutoNum type="arabicPeriod"/>
            </a:pPr>
            <a:endParaRPr lang="en-US" sz="2000" dirty="0" smtClean="0"/>
          </a:p>
          <a:p>
            <a:pPr marL="514350" indent="-514350" algn="r" rtl="1">
              <a:buFont typeface="+mj-lt"/>
              <a:buAutoNum type="arabicPeriod"/>
            </a:pPr>
            <a:r>
              <a:rPr lang="fa-IR" sz="2000" dirty="0" smtClean="0"/>
              <a:t>ژورنالهايي </a:t>
            </a:r>
            <a:r>
              <a:rPr lang="fa-IR" sz="2000" dirty="0"/>
              <a:t>كه انتخاب </a:t>
            </a:r>
            <a:r>
              <a:rPr lang="fa-IR" sz="2000" dirty="0" smtClean="0"/>
              <a:t>كرده</a:t>
            </a:r>
            <a:r>
              <a:rPr lang="en-US" sz="2000" dirty="0" smtClean="0"/>
              <a:t> </a:t>
            </a:r>
            <a:r>
              <a:rPr lang="fa-IR" sz="2000" dirty="0" smtClean="0"/>
              <a:t>ايد </a:t>
            </a:r>
            <a:r>
              <a:rPr lang="fa-IR" sz="2000" dirty="0"/>
              <a:t>در كادر جستجو وارد خواهد شد. روي </a:t>
            </a:r>
            <a:r>
              <a:rPr lang="fa-IR" sz="2000" dirty="0" smtClean="0"/>
              <a:t>گزينه</a:t>
            </a:r>
            <a:r>
              <a:rPr lang="en-US" sz="2000" dirty="0" smtClean="0"/>
              <a:t> search</a:t>
            </a:r>
            <a:r>
              <a:rPr lang="fa-IR" sz="2000" dirty="0" smtClean="0"/>
              <a:t>کلیک کنید .</a:t>
            </a:r>
            <a:endParaRPr lang="en-US" sz="2000" dirty="0"/>
          </a:p>
        </p:txBody>
      </p:sp>
      <p:cxnSp>
        <p:nvCxnSpPr>
          <p:cNvPr id="7" name="Straight Arrow Connector 6"/>
          <p:cNvCxnSpPr/>
          <p:nvPr/>
        </p:nvCxnSpPr>
        <p:spPr>
          <a:xfrm flipH="1">
            <a:off x="3200400" y="4495800"/>
            <a:ext cx="11430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127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Information</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fa-IR" dirty="0"/>
              <a:t>براي </a:t>
            </a:r>
            <a:r>
              <a:rPr lang="fa-IR" dirty="0" smtClean="0"/>
              <a:t>جستجوی </a:t>
            </a:r>
            <a:r>
              <a:rPr lang="fa-IR" dirty="0"/>
              <a:t>اطلاعات شركت در </a:t>
            </a:r>
            <a:r>
              <a:rPr lang="fa-IR" dirty="0" smtClean="0"/>
              <a:t>بالای </a:t>
            </a:r>
            <a:r>
              <a:rPr lang="fa-IR" dirty="0"/>
              <a:t>صفحه </a:t>
            </a:r>
            <a:r>
              <a:rPr lang="fa-IR" dirty="0" smtClean="0"/>
              <a:t>روی </a:t>
            </a:r>
            <a:r>
              <a:rPr lang="en-US" dirty="0"/>
              <a:t>Company </a:t>
            </a:r>
            <a:r>
              <a:rPr lang="en-US" dirty="0" smtClean="0"/>
              <a:t>Information</a:t>
            </a:r>
            <a:r>
              <a:rPr lang="fa-IR" dirty="0"/>
              <a:t>كليك مي كنيم. </a:t>
            </a:r>
            <a:r>
              <a:rPr lang="fa-IR" dirty="0" smtClean="0"/>
              <a:t>واژه مورد </a:t>
            </a:r>
            <a:r>
              <a:rPr lang="fa-IR" dirty="0"/>
              <a:t>نظر خود را در كادر جستجو وارد ميكنيم. ميتوانيد بخشي از نام شركت و يا همه آن را وارد نماييد. از </a:t>
            </a:r>
            <a:r>
              <a:rPr lang="fa-IR" dirty="0" smtClean="0"/>
              <a:t>قسمت </a:t>
            </a:r>
            <a:r>
              <a:rPr lang="en-US" dirty="0"/>
              <a:t>Search Modes and </a:t>
            </a:r>
            <a:r>
              <a:rPr lang="en-US" dirty="0" smtClean="0"/>
              <a:t>Expanders</a:t>
            </a:r>
            <a:r>
              <a:rPr lang="fa-IR" dirty="0"/>
              <a:t> شما ميتوانيد انواع بخصوص جستجو از قبيل </a:t>
            </a:r>
            <a:r>
              <a:rPr lang="fa-IR" dirty="0" smtClean="0"/>
              <a:t>جستجوی هوشمند</a:t>
            </a:r>
            <a:r>
              <a:rPr lang="en-US" dirty="0"/>
              <a:t>(</a:t>
            </a:r>
            <a:r>
              <a:rPr lang="en-US" dirty="0" err="1"/>
              <a:t>SearchingSmartText</a:t>
            </a:r>
            <a:r>
              <a:rPr lang="en-US" dirty="0"/>
              <a:t> </a:t>
            </a:r>
            <a:r>
              <a:rPr lang="en-US" dirty="0" smtClean="0"/>
              <a:t>)</a:t>
            </a:r>
            <a:endParaRPr lang="fa-IR" dirty="0" smtClean="0"/>
          </a:p>
          <a:p>
            <a:pPr marL="0" indent="0" algn="r" rtl="1">
              <a:buNone/>
            </a:pPr>
            <a:r>
              <a:rPr lang="fa-IR" dirty="0"/>
              <a:t>را با توجه به نياز خود انتخاب نماييد. همچنين ميتوانيد با محدود </a:t>
            </a:r>
            <a:r>
              <a:rPr lang="fa-IR" dirty="0" smtClean="0"/>
              <a:t>كننده های قسمت </a:t>
            </a:r>
            <a:r>
              <a:rPr lang="en-US" dirty="0"/>
              <a:t>،Limit your </a:t>
            </a:r>
            <a:r>
              <a:rPr lang="en-US" dirty="0" smtClean="0"/>
              <a:t>results</a:t>
            </a:r>
            <a:r>
              <a:rPr lang="fa-IR" dirty="0"/>
              <a:t> نتايج </a:t>
            </a:r>
            <a:r>
              <a:rPr lang="fa-IR" dirty="0" smtClean="0"/>
              <a:t>به دست </a:t>
            </a:r>
            <a:r>
              <a:rPr lang="fa-IR" dirty="0"/>
              <a:t>آمده را اصلاح كنيد.</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Information</a:t>
            </a:r>
          </a:p>
        </p:txBody>
      </p:sp>
      <p:pic>
        <p:nvPicPr>
          <p:cNvPr id="4" name="Content Placeholder 3"/>
          <p:cNvPicPr>
            <a:picLocks noGrp="1" noChangeAspect="1"/>
          </p:cNvPicPr>
          <p:nvPr>
            <p:ph idx="1"/>
          </p:nvPr>
        </p:nvPicPr>
        <p:blipFill>
          <a:blip r:embed="rId2"/>
          <a:stretch>
            <a:fillRect/>
          </a:stretch>
        </p:blipFill>
        <p:spPr>
          <a:xfrm>
            <a:off x="1266046" y="1600200"/>
            <a:ext cx="6611908" cy="4525963"/>
          </a:xfrm>
          <a:prstGeom prst="rect">
            <a:avLst/>
          </a:prstGeom>
        </p:spPr>
      </p:pic>
    </p:spTree>
    <p:extLst>
      <p:ext uri="{BB962C8B-B14F-4D97-AF65-F5344CB8AC3E}">
        <p14:creationId xmlns:p14="http://schemas.microsoft.com/office/powerpoint/2010/main" val="1954562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a:t>اگر بر روي هركدام از موارد پيدا شده كليك كنيد، جزئيات آن را ميتوانيد ملاحظه نماييد. در سمت راست مي توانيد چاپ، ذخيره، </a:t>
            </a:r>
            <a:r>
              <a:rPr lang="fa-IR" dirty="0" smtClean="0"/>
              <a:t>ايميل</a:t>
            </a:r>
            <a:r>
              <a:rPr lang="en-US" dirty="0"/>
              <a:t>Share </a:t>
            </a:r>
            <a:r>
              <a:rPr lang="fa-IR" dirty="0"/>
              <a:t>و </a:t>
            </a:r>
            <a:r>
              <a:rPr lang="en-US" dirty="0"/>
              <a:t>Export </a:t>
            </a:r>
            <a:r>
              <a:rPr lang="en-US" dirty="0" smtClean="0"/>
              <a:t>،</a:t>
            </a:r>
            <a:r>
              <a:rPr lang="fa-IR" dirty="0"/>
              <a:t> را انجام دهيد.</a:t>
            </a:r>
            <a:endParaRPr lang="en-US" dirty="0"/>
          </a:p>
        </p:txBody>
      </p:sp>
    </p:spTree>
    <p:extLst>
      <p:ext uri="{BB962C8B-B14F-4D97-AF65-F5344CB8AC3E}">
        <p14:creationId xmlns:p14="http://schemas.microsoft.com/office/powerpoint/2010/main" val="419070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a:t>
            </a:r>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t>در نوار ابزار بالاي صفحه </a:t>
            </a:r>
            <a:r>
              <a:rPr lang="fa-IR" dirty="0" smtClean="0"/>
              <a:t>روي</a:t>
            </a:r>
            <a:r>
              <a:rPr lang="en-US" dirty="0" smtClean="0"/>
              <a:t>More</a:t>
            </a:r>
            <a:r>
              <a:rPr lang="fa-IR" dirty="0" smtClean="0"/>
              <a:t> </a:t>
            </a:r>
            <a:r>
              <a:rPr lang="fa-IR" dirty="0"/>
              <a:t>كليك نماييد از منوي </a:t>
            </a:r>
            <a:r>
              <a:rPr lang="fa-IR" dirty="0" smtClean="0"/>
              <a:t>كشويي </a:t>
            </a:r>
            <a:r>
              <a:rPr lang="en-US" dirty="0" smtClean="0"/>
              <a:t>Image</a:t>
            </a:r>
            <a:r>
              <a:rPr lang="fa-IR" dirty="0"/>
              <a:t> را انتخاب نماييد. عنوان مورد نظر را وارد كنيد. دقت نماييد، عنوان جستجو بايد يك كلمه در عنوان يا عنوان تصوير باشد. شما ميتوانيد </a:t>
            </a:r>
            <a:r>
              <a:rPr lang="fa-IR" dirty="0" smtClean="0"/>
              <a:t>از عملگرهاي </a:t>
            </a:r>
            <a:r>
              <a:rPr lang="fa-IR" dirty="0"/>
              <a:t>منطقي براي جستجوي بيشتر استفاده كنيد. اگر بر روي كلمه جستجو كليك كنيد ليستي از تصاوير </a:t>
            </a:r>
            <a:r>
              <a:rPr lang="fa-IR" dirty="0" smtClean="0"/>
              <a:t>كوچك با </a:t>
            </a:r>
            <a:r>
              <a:rPr lang="fa-IR" dirty="0"/>
              <a:t>شرح مختصري ظاهر ميشود. در اين قسمت دسترسي به بيش از 1 ميليون عكس مربوط به افراد، علوم طبيعي، </a:t>
            </a:r>
            <a:r>
              <a:rPr lang="fa-IR" dirty="0" smtClean="0"/>
              <a:t>مكان ها</a:t>
            </a:r>
            <a:r>
              <a:rPr lang="fa-IR" dirty="0"/>
              <a:t>، تاريخ و پرچم ها، فراهم ميشود.</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ادامه معرفی </a:t>
            </a:r>
            <a:endParaRPr lang="en-US" dirty="0"/>
          </a:p>
        </p:txBody>
      </p:sp>
      <p:sp>
        <p:nvSpPr>
          <p:cNvPr id="3" name="Content Placeholder 2"/>
          <p:cNvSpPr>
            <a:spLocks noGrp="1"/>
          </p:cNvSpPr>
          <p:nvPr>
            <p:ph idx="1"/>
          </p:nvPr>
        </p:nvSpPr>
        <p:spPr/>
        <p:txBody>
          <a:bodyPr>
            <a:normAutofit fontScale="70000" lnSpcReduction="20000"/>
          </a:bodyPr>
          <a:lstStyle/>
          <a:p>
            <a:pPr algn="r" rtl="1">
              <a:buNone/>
            </a:pPr>
            <a:r>
              <a:rPr lang="fa-IR" dirty="0" smtClean="0"/>
              <a:t>پايگاه اطلاعاتي </a:t>
            </a:r>
            <a:r>
              <a:rPr lang="en-US" dirty="0" smtClean="0"/>
              <a:t>EBSCO </a:t>
            </a:r>
            <a:r>
              <a:rPr lang="fa-IR" dirty="0" smtClean="0"/>
              <a:t>دسترسي به اطلاعات بيش از 10000 هزار نشريه تمام متن به همراه خلاصه ونمايه بيش از 40000 هزار نشريه مختلف علمي در حوزههاي علوم اجتماعي، علوم انساني، آموزش و پرورش، كامپيوتر، مهندسي، تجارت و غيره را مهيا ساخته است. اين بانك اطلاعاتي مقالات بيش از 600 نشريه ادواري، بعلاوه معرفي كتابها، گزارشها و گفتگو با صاحب نظران را در حوزه كتابداري و اطلاع رساني از سال 1960 تاكنون را پوشش ميدهد. اين بانك شامل بيش از 500 نشريه در حوزه هاي آموزش وپرورش است كه 165 نشريه آن تمام متن ميباشد و پايگاه اطلاعاتي ابسكو حدود 201 بانك اطلاعاتي توليد كرده است، كه در بين آنها بانكهاي اطلاعاتي </a:t>
            </a:r>
            <a:r>
              <a:rPr lang="en-US" dirty="0" smtClean="0"/>
              <a:t>Premier Search Academic </a:t>
            </a:r>
            <a:r>
              <a:rPr lang="fa-IR" dirty="0" smtClean="0"/>
              <a:t>و</a:t>
            </a:r>
            <a:r>
              <a:rPr lang="en-US" dirty="0" smtClean="0"/>
              <a:t>Premier Source Business </a:t>
            </a:r>
            <a:r>
              <a:rPr lang="fa-IR" dirty="0" smtClean="0"/>
              <a:t>داراي اهميت بيشتري بوده (البته از بين بانكهاي خريداري شده توسط دانشگاههاي ايراني) كه تعداد عناوين اسناد آنها (شامل ژورنال ، مجلات ، كتب و ...) به بيش از 11000 عنوان ميرسد. اين پايگاه قابليت ارائه اطلاعات كتاب شناختي، چكيده، متن كامل، متن و تصوير را دارا هست.</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438400"/>
            <a:ext cx="8699326" cy="3419475"/>
          </a:xfrm>
          <a:prstGeom prst="rect">
            <a:avLst/>
          </a:prstGeom>
        </p:spPr>
      </p:pic>
      <p:sp>
        <p:nvSpPr>
          <p:cNvPr id="3" name="Content Placeholder 2"/>
          <p:cNvSpPr>
            <a:spLocks noGrp="1"/>
          </p:cNvSpPr>
          <p:nvPr>
            <p:ph idx="1"/>
          </p:nvPr>
        </p:nvSpPr>
        <p:spPr>
          <a:xfrm>
            <a:off x="469726" y="0"/>
            <a:ext cx="8229600" cy="3001963"/>
          </a:xfrm>
        </p:spPr>
        <p:txBody>
          <a:bodyPr>
            <a:normAutofit/>
          </a:bodyPr>
          <a:lstStyle/>
          <a:p>
            <a:pPr marL="0" indent="0" algn="just" rtl="1">
              <a:buNone/>
            </a:pPr>
            <a:r>
              <a:rPr lang="fa-IR" sz="2400" dirty="0"/>
              <a:t>اگر روي تصوير و يا لينك عنوان مقالهاي كه تصوير از آن بهدست آمده است كليك كنيد صفحه </a:t>
            </a:r>
            <a:r>
              <a:rPr lang="fa-IR" sz="2400" dirty="0" smtClean="0"/>
              <a:t>جديدي قرار </a:t>
            </a:r>
            <a:r>
              <a:rPr lang="fa-IR" sz="2400" dirty="0"/>
              <a:t>دارند. در ميانه تصوير نيز اطلاعاتي در مورد عنوان </a:t>
            </a:r>
            <a:r>
              <a:rPr lang="fa-IR" sz="2400" dirty="0" smtClean="0"/>
              <a:t>مقاله اي </a:t>
            </a:r>
            <a:r>
              <a:rPr lang="fa-IR" sz="2400" dirty="0"/>
              <a:t>كه تصوير </a:t>
            </a:r>
            <a:r>
              <a:rPr lang="en-US" sz="2400" dirty="0"/>
              <a:t>(Tools)</a:t>
            </a:r>
            <a:r>
              <a:rPr lang="fa-IR" sz="2400" dirty="0" smtClean="0"/>
              <a:t>باز </a:t>
            </a:r>
            <a:r>
              <a:rPr lang="fa-IR" sz="2400" dirty="0"/>
              <a:t>ميشود. در سمت راست </a:t>
            </a:r>
            <a:r>
              <a:rPr lang="fa-IR" sz="2400" dirty="0" smtClean="0"/>
              <a:t>ابزارها</a:t>
            </a:r>
            <a:r>
              <a:rPr lang="en-US" sz="2400" dirty="0" smtClean="0"/>
              <a:t> </a:t>
            </a:r>
            <a:r>
              <a:rPr lang="fa-IR" sz="2400" dirty="0" smtClean="0"/>
              <a:t>در </a:t>
            </a:r>
            <a:r>
              <a:rPr lang="fa-IR" sz="2400" dirty="0"/>
              <a:t>آن وجود دارد، نويسنده و ژورنالي كه مقاله در آن </a:t>
            </a:r>
            <a:r>
              <a:rPr lang="fa-IR" sz="2400" dirty="0" smtClean="0"/>
              <a:t>به</a:t>
            </a:r>
            <a:r>
              <a:rPr lang="en-US" sz="2400" dirty="0" smtClean="0"/>
              <a:t> </a:t>
            </a:r>
            <a:r>
              <a:rPr lang="fa-IR" sz="2400" dirty="0" smtClean="0"/>
              <a:t>چاپ </a:t>
            </a:r>
            <a:r>
              <a:rPr lang="fa-IR" sz="2400" dirty="0"/>
              <a:t>رسيده است مشاهده ميشود. به علاوه خود تصوير </a:t>
            </a:r>
            <a:r>
              <a:rPr lang="fa-IR" sz="2400" dirty="0" smtClean="0"/>
              <a:t>به</a:t>
            </a:r>
            <a:r>
              <a:rPr lang="en-US" sz="2400" dirty="0" smtClean="0"/>
              <a:t> </a:t>
            </a:r>
            <a:r>
              <a:rPr lang="fa-IR" sz="2400" dirty="0" smtClean="0"/>
              <a:t>همراه </a:t>
            </a:r>
            <a:r>
              <a:rPr lang="fa-IR" sz="2400" dirty="0"/>
              <a:t>عنوان و توضيحات مربوط به آن نيز در اين قسمت قابل مشاهده است</a:t>
            </a:r>
            <a:r>
              <a:rPr lang="fa-IR" dirty="0"/>
              <a:t>.</a:t>
            </a:r>
            <a:endParaRPr lang="en-US" dirty="0"/>
          </a:p>
        </p:txBody>
      </p:sp>
      <p:sp>
        <p:nvSpPr>
          <p:cNvPr id="6" name="Right Arrow 5"/>
          <p:cNvSpPr/>
          <p:nvPr/>
        </p:nvSpPr>
        <p:spPr>
          <a:xfrm>
            <a:off x="1371600" y="52578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انتخاب پايگاه داده</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fa-IR" dirty="0" smtClean="0"/>
              <a:t>در</a:t>
            </a:r>
            <a:r>
              <a:rPr lang="en-US" dirty="0" err="1" smtClean="0"/>
              <a:t>EBSCOhost</a:t>
            </a:r>
            <a:r>
              <a:rPr lang="fa-IR" dirty="0" smtClean="0"/>
              <a:t>قادر </a:t>
            </a:r>
            <a:r>
              <a:rPr lang="fa-IR" dirty="0"/>
              <a:t>خواهيد بود پايگاهي كه ميخواهيد در آن جستجو نماييد را انتخاب كنيد. </a:t>
            </a:r>
            <a:endParaRPr lang="fa-IR" dirty="0" smtClean="0"/>
          </a:p>
          <a:p>
            <a:pPr marL="0" indent="0" algn="r" rtl="1">
              <a:buNone/>
            </a:pPr>
            <a:r>
              <a:rPr lang="fa-IR" dirty="0" smtClean="0"/>
              <a:t>بر لینک </a:t>
            </a:r>
            <a:r>
              <a:rPr lang="en-US" dirty="0"/>
              <a:t>Choose </a:t>
            </a:r>
            <a:r>
              <a:rPr lang="en-US" dirty="0" smtClean="0"/>
              <a:t>Database</a:t>
            </a:r>
            <a:r>
              <a:rPr lang="fa-IR" dirty="0"/>
              <a:t>كليك نموده و نام پايگاه را از </a:t>
            </a:r>
            <a:r>
              <a:rPr lang="fa-IR" dirty="0" smtClean="0"/>
              <a:t>فهرست </a:t>
            </a:r>
            <a:r>
              <a:rPr lang="fa-IR" dirty="0"/>
              <a:t>انتخاب كنيد (به عنوان </a:t>
            </a:r>
            <a:r>
              <a:rPr lang="fa-IR" dirty="0" smtClean="0"/>
              <a:t>مثال</a:t>
            </a:r>
            <a:r>
              <a:rPr lang="en-US" dirty="0" smtClean="0"/>
              <a:t>(</a:t>
            </a:r>
            <a:r>
              <a:rPr lang="en-US" dirty="0" err="1" smtClean="0"/>
              <a:t>GreenFILE</a:t>
            </a:r>
            <a:endParaRPr lang="fa-IR" dirty="0" smtClean="0"/>
          </a:p>
          <a:p>
            <a:pPr marL="0" indent="0" algn="r" rtl="1">
              <a:buNone/>
            </a:pPr>
            <a:r>
              <a:rPr lang="fa-IR" dirty="0" smtClean="0"/>
              <a:t>2- </a:t>
            </a:r>
            <a:r>
              <a:rPr lang="fa-IR" dirty="0"/>
              <a:t>براي جستجو در بيش از يك پايگاه داده، بر </a:t>
            </a:r>
            <a:r>
              <a:rPr lang="fa-IR" dirty="0" smtClean="0"/>
              <a:t>مربع هاي </a:t>
            </a:r>
            <a:r>
              <a:rPr lang="fa-IR" dirty="0"/>
              <a:t>سمت چپ نام هر پايگاه كليك نموده تا انتخاب شوند.</a:t>
            </a:r>
          </a:p>
          <a:p>
            <a:pPr marL="0" indent="0" algn="r" rtl="1">
              <a:buNone/>
            </a:pPr>
            <a:r>
              <a:rPr lang="fa-IR" dirty="0" smtClean="0"/>
              <a:t>همچنين </a:t>
            </a:r>
            <a:r>
              <a:rPr lang="fa-IR" dirty="0"/>
              <a:t>براي انتخاب و يا لغو انتخاب تمام پايگاهها ميتوانيد </a:t>
            </a:r>
            <a:r>
              <a:rPr lang="fa-IR" dirty="0" smtClean="0"/>
              <a:t>از</a:t>
            </a:r>
            <a:r>
              <a:rPr lang="en-US" dirty="0"/>
              <a:t>Select /deselect all </a:t>
            </a:r>
            <a:r>
              <a:rPr lang="fa-IR" dirty="0"/>
              <a:t>استفاده </a:t>
            </a:r>
            <a:r>
              <a:rPr lang="fa-IR" dirty="0" smtClean="0"/>
              <a:t>نماييد</a:t>
            </a:r>
          </a:p>
          <a:p>
            <a:pPr marL="0" indent="0" algn="r" rtl="1">
              <a:buNone/>
            </a:pPr>
            <a:r>
              <a:rPr lang="en-US" dirty="0" smtClean="0"/>
              <a:t>-</a:t>
            </a:r>
            <a:r>
              <a:rPr lang="en-US" dirty="0"/>
              <a:t>3 </a:t>
            </a:r>
            <a:r>
              <a:rPr lang="fa-IR" dirty="0"/>
              <a:t>براي ذخيره سازي انتخابتان </a:t>
            </a:r>
            <a:r>
              <a:rPr lang="fa-IR" dirty="0" smtClean="0"/>
              <a:t>بر</a:t>
            </a:r>
            <a:r>
              <a:rPr lang="en-US" dirty="0" smtClean="0"/>
              <a:t>OK</a:t>
            </a:r>
            <a:r>
              <a:rPr lang="fa-IR" dirty="0" smtClean="0"/>
              <a:t>كنيد</a:t>
            </a:r>
            <a:r>
              <a:rPr lang="fa-IR" dirty="0"/>
              <a: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a:t>براي مشاهده توضيحات همه پايگاه هاي موجود در دسترس شما، روي </a:t>
            </a:r>
            <a:r>
              <a:rPr lang="fa-IR" dirty="0" smtClean="0"/>
              <a:t>لينك</a:t>
            </a:r>
            <a:r>
              <a:rPr lang="en-US" dirty="0"/>
              <a:t>Detailed </a:t>
            </a:r>
            <a:r>
              <a:rPr lang="en-US" dirty="0" smtClean="0"/>
              <a:t>View</a:t>
            </a:r>
            <a:r>
              <a:rPr lang="fa-IR" dirty="0" smtClean="0"/>
              <a:t>کلیک کنید.</a:t>
            </a:r>
            <a:endParaRPr lang="fa-IR" dirty="0"/>
          </a:p>
          <a:p>
            <a:pPr marL="0" indent="0" algn="r" rtl="1">
              <a:buNone/>
            </a:pPr>
            <a:r>
              <a:rPr lang="fa-IR" dirty="0"/>
              <a:t>صفحه نمايش پايگاه داده هاي انتخاب شده نمايش داده مي شود. و يا نشانگر ماوس ر ا بر لوگوي سمت راست</a:t>
            </a:r>
          </a:p>
          <a:p>
            <a:pPr marL="0" indent="0" algn="r" rtl="1">
              <a:buNone/>
            </a:pPr>
            <a:r>
              <a:rPr lang="fa-IR" dirty="0"/>
              <a:t>هر پايگاه نگه داريد. توضيحي مختصر درباره آن نمايش داده ميشود.</a:t>
            </a:r>
            <a:endParaRPr lang="en-US" dirty="0"/>
          </a:p>
        </p:txBody>
      </p:sp>
    </p:spTree>
    <p:extLst>
      <p:ext uri="{BB962C8B-B14F-4D97-AF65-F5344CB8AC3E}">
        <p14:creationId xmlns:p14="http://schemas.microsoft.com/office/powerpoint/2010/main" val="2271242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EBSCOhost</a:t>
            </a:r>
            <a:r>
              <a:rPr lang="en-US" dirty="0"/>
              <a:t> </a:t>
            </a:r>
            <a:r>
              <a:rPr lang="fa-IR" dirty="0"/>
              <a:t>انواع جستجو در</a:t>
            </a:r>
            <a:endParaRPr lang="en-US" dirty="0"/>
          </a:p>
        </p:txBody>
      </p:sp>
      <p:sp>
        <p:nvSpPr>
          <p:cNvPr id="3" name="Content Placeholder 2"/>
          <p:cNvSpPr>
            <a:spLocks noGrp="1"/>
          </p:cNvSpPr>
          <p:nvPr>
            <p:ph idx="1"/>
          </p:nvPr>
        </p:nvSpPr>
        <p:spPr>
          <a:xfrm>
            <a:off x="0" y="1600200"/>
            <a:ext cx="8686800" cy="4525963"/>
          </a:xfrm>
        </p:spPr>
        <p:txBody>
          <a:bodyPr>
            <a:normAutofit/>
          </a:bodyPr>
          <a:lstStyle/>
          <a:p>
            <a:pPr marL="0" indent="0" algn="r" rtl="1">
              <a:buNone/>
            </a:pPr>
            <a:r>
              <a:rPr lang="fa-IR" dirty="0"/>
              <a:t>دو مدل </a:t>
            </a:r>
            <a:r>
              <a:rPr lang="fa-IR" dirty="0" smtClean="0"/>
              <a:t>جستجو</a:t>
            </a:r>
            <a:r>
              <a:rPr lang="en-US" dirty="0"/>
              <a:t>Advanced Search </a:t>
            </a:r>
            <a:r>
              <a:rPr lang="fa-IR" dirty="0"/>
              <a:t>و </a:t>
            </a:r>
            <a:r>
              <a:rPr lang="en-US" dirty="0"/>
              <a:t>Basic </a:t>
            </a:r>
            <a:r>
              <a:rPr lang="en-US" dirty="0" smtClean="0"/>
              <a:t>Search</a:t>
            </a:r>
            <a:r>
              <a:rPr lang="fa-IR" dirty="0"/>
              <a:t>در ابسكو وجود دارد كه در ادامه، هر يك از مدلها به </a:t>
            </a:r>
            <a:r>
              <a:rPr lang="fa-IR" dirty="0" smtClean="0"/>
              <a:t>همراه نحوه </a:t>
            </a:r>
            <a:r>
              <a:rPr lang="fa-IR" dirty="0"/>
              <a:t>كاربرد آنها معرفي شده است</a:t>
            </a:r>
            <a:r>
              <a:rPr lang="fa-IR" dirty="0" smtClean="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a:t>
            </a:r>
            <a:r>
              <a:rPr lang="en-US" dirty="0"/>
              <a:t>Search</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762000" y="846138"/>
            <a:ext cx="8229600" cy="3728941"/>
          </a:xfrm>
          <a:prstGeom prst="rect">
            <a:avLst/>
          </a:prstGeom>
        </p:spPr>
      </p:pic>
      <p:sp>
        <p:nvSpPr>
          <p:cNvPr id="5" name="Rectangle 4"/>
          <p:cNvSpPr/>
          <p:nvPr/>
        </p:nvSpPr>
        <p:spPr>
          <a:xfrm>
            <a:off x="914400" y="4575079"/>
            <a:ext cx="7696200" cy="1477328"/>
          </a:xfrm>
          <a:prstGeom prst="rect">
            <a:avLst/>
          </a:prstGeom>
        </p:spPr>
        <p:txBody>
          <a:bodyPr wrap="square">
            <a:spAutoFit/>
          </a:bodyPr>
          <a:lstStyle/>
          <a:p>
            <a:pPr algn="r" rtl="1"/>
            <a:r>
              <a:rPr lang="en-US" dirty="0"/>
              <a:t>:Basic Search</a:t>
            </a:r>
          </a:p>
          <a:p>
            <a:pPr algn="r" rtl="1"/>
            <a:r>
              <a:rPr lang="en-US" dirty="0"/>
              <a:t>1 </a:t>
            </a:r>
            <a:r>
              <a:rPr lang="fa-IR" dirty="0"/>
              <a:t>كليد واژه مورد نظر را در كادر جستجو تايپ كنيد.</a:t>
            </a:r>
          </a:p>
          <a:p>
            <a:pPr algn="r" rtl="1"/>
            <a:r>
              <a:rPr lang="fa-IR" dirty="0"/>
              <a:t>2 براي محدود كردن جستجو روي گزينه</a:t>
            </a:r>
            <a:r>
              <a:rPr lang="en-US" dirty="0"/>
              <a:t>search option</a:t>
            </a:r>
            <a:r>
              <a:rPr lang="fa-IR" dirty="0"/>
              <a:t>كليك كنيد.</a:t>
            </a:r>
          </a:p>
          <a:p>
            <a:pPr algn="r" rtl="1"/>
            <a:r>
              <a:rPr lang="fa-IR" dirty="0"/>
              <a:t>3-با توجه به توضيحات زير در مورد</a:t>
            </a:r>
            <a:r>
              <a:rPr lang="en-US" dirty="0"/>
              <a:t>Limit your results </a:t>
            </a:r>
            <a:r>
              <a:rPr lang="fa-IR" dirty="0"/>
              <a:t>و </a:t>
            </a:r>
            <a:r>
              <a:rPr lang="en-US" dirty="0"/>
              <a:t>Search Options</a:t>
            </a:r>
            <a:r>
              <a:rPr lang="fa-IR" dirty="0"/>
              <a:t>تنظيمات دلخواه خود راانجام دهيد و در آخر روي گزينه</a:t>
            </a:r>
            <a:r>
              <a:rPr lang="en-US" dirty="0"/>
              <a:t>Search</a:t>
            </a:r>
            <a:r>
              <a:rPr lang="fa-IR" dirty="0"/>
              <a:t>كليك كنيد.</a:t>
            </a:r>
          </a:p>
        </p:txBody>
      </p:sp>
    </p:spTree>
    <p:extLst>
      <p:ext uri="{BB962C8B-B14F-4D97-AF65-F5344CB8AC3E}">
        <p14:creationId xmlns:p14="http://schemas.microsoft.com/office/powerpoint/2010/main" val="3683205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Options</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dirty="0"/>
              <a:t>اين بخش شامل </a:t>
            </a:r>
            <a:r>
              <a:rPr lang="fa-IR" dirty="0" smtClean="0"/>
              <a:t>گزينه هاي </a:t>
            </a:r>
            <a:r>
              <a:rPr lang="fa-IR" dirty="0"/>
              <a:t>زير است كه در هر مورد توضيحات مربوطه بيان شده است.</a:t>
            </a:r>
          </a:p>
          <a:p>
            <a:pPr algn="r" rtl="1"/>
            <a:r>
              <a:rPr lang="en-US" dirty="0"/>
              <a:t>Boolean/Phrase</a:t>
            </a:r>
            <a:r>
              <a:rPr lang="fa-IR" dirty="0" smtClean="0"/>
              <a:t>را </a:t>
            </a:r>
            <a:r>
              <a:rPr lang="fa-IR" dirty="0"/>
              <a:t>بهصورت </a:t>
            </a:r>
            <a:r>
              <a:rPr lang="fa-IR" dirty="0" smtClean="0"/>
              <a:t>با </a:t>
            </a:r>
            <a:r>
              <a:rPr lang="fa-IR" dirty="0"/>
              <a:t>انتخاب اين گزينه شما بايد عملگرهاي منطقي </a:t>
            </a:r>
            <a:r>
              <a:rPr lang="fa-IR" dirty="0" smtClean="0"/>
              <a:t>(</a:t>
            </a:r>
            <a:r>
              <a:rPr lang="en-US" dirty="0" smtClean="0"/>
              <a:t>NOT </a:t>
            </a:r>
            <a:r>
              <a:rPr lang="en-US" dirty="0"/>
              <a:t>،OR ،</a:t>
            </a:r>
            <a:r>
              <a:rPr lang="en-US" dirty="0" smtClean="0"/>
              <a:t>AND </a:t>
            </a:r>
            <a:r>
              <a:rPr lang="fa-IR" dirty="0" smtClean="0"/>
              <a:t>)را به صورت دستی در </a:t>
            </a:r>
            <a:r>
              <a:rPr lang="fa-IR" dirty="0"/>
              <a:t>كادر جستجو وارد كنيد و يا اگر ميخواهيد با استفاده از گيومه (") جستجوي عبارتي انجام </a:t>
            </a:r>
            <a:r>
              <a:rPr lang="fa-IR" dirty="0" smtClean="0"/>
              <a:t>دهيد</a:t>
            </a:r>
          </a:p>
          <a:p>
            <a:pPr algn="r" rtl="1"/>
            <a:r>
              <a:rPr lang="fa-IR" dirty="0"/>
              <a:t>براي درك بهتر به اين مثالها توجه </a:t>
            </a:r>
            <a:r>
              <a:rPr lang="fa-IR" dirty="0" smtClean="0"/>
              <a:t>كنيد</a:t>
            </a:r>
            <a:r>
              <a:rPr lang="en-US" dirty="0"/>
              <a:t>Education AND Technology . </a:t>
            </a:r>
            <a:r>
              <a:rPr lang="fa-IR" dirty="0"/>
              <a:t>براي جستجو بر اساس عملگر </a:t>
            </a:r>
            <a:r>
              <a:rPr lang="fa-IR" dirty="0" smtClean="0"/>
              <a:t>منطقي</a:t>
            </a:r>
            <a:r>
              <a:rPr lang="en-US" dirty="0" smtClean="0"/>
              <a:t>AND </a:t>
            </a:r>
            <a:r>
              <a:rPr lang="fa-IR" dirty="0" smtClean="0"/>
              <a:t>ویا </a:t>
            </a:r>
            <a:r>
              <a:rPr lang="en-US" dirty="0" smtClean="0"/>
              <a:t>Education Technology</a:t>
            </a:r>
            <a:r>
              <a:rPr lang="fa-IR" dirty="0"/>
              <a:t>براي انجام جستجوي </a:t>
            </a:r>
            <a:r>
              <a:rPr lang="fa-IR" dirty="0" smtClean="0"/>
              <a:t>عبارتي</a:t>
            </a:r>
            <a:r>
              <a:rPr lang="en-US" dirty="0"/>
              <a:t>Find all my search </a:t>
            </a:r>
            <a:r>
              <a:rPr lang="en-US" dirty="0" smtClean="0"/>
              <a:t>terms</a:t>
            </a:r>
            <a:r>
              <a:rPr lang="fa-IR" dirty="0"/>
              <a:t>مانند عملگر </a:t>
            </a:r>
            <a:r>
              <a:rPr lang="fa-IR" dirty="0" smtClean="0"/>
              <a:t>منطقي</a:t>
            </a:r>
            <a:r>
              <a:rPr lang="en-US" dirty="0"/>
              <a:t>AND </a:t>
            </a:r>
            <a:r>
              <a:rPr lang="fa-IR" dirty="0"/>
              <a:t>عمل ميكند و بدون نياز به تايپ آن، خود </a:t>
            </a:r>
            <a:r>
              <a:rPr lang="fa-IR" dirty="0" smtClean="0"/>
              <a:t>به خود </a:t>
            </a:r>
            <a:r>
              <a:rPr lang="fa-IR" dirty="0"/>
              <a:t>اين عملگر را در بين </a:t>
            </a:r>
            <a:r>
              <a:rPr lang="fa-IR" dirty="0" smtClean="0"/>
              <a:t>كليدواژه ها </a:t>
            </a:r>
            <a:r>
              <a:rPr lang="fa-IR" dirty="0"/>
              <a:t>اعمال ميكند.</a:t>
            </a:r>
          </a:p>
          <a:p>
            <a:pPr algn="r" rtl="1"/>
            <a:endParaRPr lang="fa-IR"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Options</a:t>
            </a:r>
            <a:endParaRPr lang="en-US" dirty="0"/>
          </a:p>
        </p:txBody>
      </p:sp>
      <p:pic>
        <p:nvPicPr>
          <p:cNvPr id="4" name="Content Placeholder 3"/>
          <p:cNvPicPr>
            <a:picLocks noGrp="1" noChangeAspect="1"/>
          </p:cNvPicPr>
          <p:nvPr>
            <p:ph idx="1"/>
          </p:nvPr>
        </p:nvPicPr>
        <p:blipFill>
          <a:blip r:embed="rId2"/>
          <a:stretch>
            <a:fillRect/>
          </a:stretch>
        </p:blipFill>
        <p:spPr>
          <a:xfrm>
            <a:off x="457200" y="1733592"/>
            <a:ext cx="8229600" cy="425917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Search</a:t>
            </a:r>
            <a:r>
              <a:rPr lang="fa-IR" dirty="0" smtClean="0"/>
              <a:t>:</a:t>
            </a:r>
            <a:r>
              <a:rPr lang="en-US" dirty="0"/>
              <a:t>Search Options</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en-US" dirty="0"/>
              <a:t>Find any of my search </a:t>
            </a:r>
            <a:r>
              <a:rPr lang="en-US" dirty="0" smtClean="0"/>
              <a:t>terms</a:t>
            </a:r>
            <a:r>
              <a:rPr lang="fa-IR" dirty="0" smtClean="0"/>
              <a:t>مانند عملگر </a:t>
            </a:r>
            <a:r>
              <a:rPr lang="en-US" dirty="0" smtClean="0"/>
              <a:t>OR</a:t>
            </a:r>
            <a:r>
              <a:rPr lang="fa-IR" dirty="0"/>
              <a:t>عمل ميكند و بدون نياز به تايپ آن، خود به خوداين عملگر را در بين كليدواژهها اعمال ميكند</a:t>
            </a:r>
            <a:r>
              <a:rPr lang="fa-IR" dirty="0" smtClean="0"/>
              <a:t>.</a:t>
            </a:r>
          </a:p>
          <a:p>
            <a:pPr marL="0" indent="0" algn="r" rtl="1">
              <a:buNone/>
            </a:pPr>
            <a:endParaRPr lang="fa-IR" dirty="0" smtClean="0"/>
          </a:p>
          <a:p>
            <a:pPr marL="0" indent="0" algn="r" rtl="1">
              <a:buNone/>
            </a:pPr>
            <a:r>
              <a:rPr lang="en-US" dirty="0"/>
              <a:t>SmartText </a:t>
            </a:r>
            <a:r>
              <a:rPr lang="en-US" dirty="0" smtClean="0"/>
              <a:t>Searching</a:t>
            </a:r>
            <a:r>
              <a:rPr lang="fa-IR" dirty="0"/>
              <a:t>با انتخاب اين گزينه، سيستم جستجوي هوشمند را فعال ميكنيد. </a:t>
            </a:r>
            <a:endParaRPr lang="fa-IR" dirty="0" smtClean="0"/>
          </a:p>
          <a:p>
            <a:pPr marL="0" indent="0" algn="r" rtl="1">
              <a:buNone/>
            </a:pPr>
            <a:r>
              <a:rPr lang="fa-IR" dirty="0" smtClean="0"/>
              <a:t>سيستم جستجوي </a:t>
            </a:r>
            <a:r>
              <a:rPr lang="fa-IR" dirty="0"/>
              <a:t>هوشمند در مواردي كه </a:t>
            </a:r>
            <a:r>
              <a:rPr lang="fa-IR" dirty="0" smtClean="0"/>
              <a:t>نمي دانيد </a:t>
            </a:r>
            <a:r>
              <a:rPr lang="fa-IR" dirty="0"/>
              <a:t>چه </a:t>
            </a:r>
            <a:r>
              <a:rPr lang="fa-IR" dirty="0" smtClean="0"/>
              <a:t>كليدواژه هايي </a:t>
            </a:r>
            <a:r>
              <a:rPr lang="fa-IR" dirty="0"/>
              <a:t>شما را به مطلب مورد نظرتان ميرساند به </a:t>
            </a:r>
            <a:r>
              <a:rPr lang="fa-IR" dirty="0" smtClean="0"/>
              <a:t>شما كمك </a:t>
            </a:r>
            <a:r>
              <a:rPr lang="fa-IR" dirty="0"/>
              <a:t>ميكند. براي مثال ميتوانيد </a:t>
            </a:r>
            <a:r>
              <a:rPr lang="fa-IR" dirty="0" smtClean="0"/>
              <a:t>مسئله اي </a:t>
            </a:r>
            <a:r>
              <a:rPr lang="fa-IR" dirty="0"/>
              <a:t>را كه در ذهن داريد به زبان ساده و بصورت يك سؤال در </a:t>
            </a:r>
            <a:r>
              <a:rPr lang="fa-IR" dirty="0" smtClean="0"/>
              <a:t>كادر جستجو </a:t>
            </a:r>
            <a:r>
              <a:rPr lang="fa-IR" dirty="0"/>
              <a:t>وارد كنيد؛ يا اگر متني را در جايي </a:t>
            </a:r>
            <a:r>
              <a:rPr lang="fa-IR" dirty="0" smtClean="0"/>
              <a:t>خوانده ايد </a:t>
            </a:r>
            <a:r>
              <a:rPr lang="fa-IR" dirty="0"/>
              <a:t>و اكنون مايليد مطالبي مشابه همان را بازيابي </a:t>
            </a:r>
            <a:r>
              <a:rPr lang="fa-IR" dirty="0" smtClean="0"/>
              <a:t>كنيد ميتوانيد </a:t>
            </a:r>
            <a:r>
              <a:rPr lang="fa-IR" dirty="0"/>
              <a:t>يك پاراگراف يا يك صفحه (تا 5000 كاراكتر) از آن مطلب را عيناً در كادر جستجو وارد </a:t>
            </a:r>
            <a:r>
              <a:rPr lang="fa-IR" dirty="0" smtClean="0"/>
              <a:t>كنيد.اين </a:t>
            </a:r>
            <a:r>
              <a:rPr lang="fa-IR" dirty="0"/>
              <a:t>پايگاه بهصورت هوشمند با اتكاء بر اصطلاحنامه هاي ،</a:t>
            </a:r>
            <a:r>
              <a:rPr lang="en-US" dirty="0"/>
              <a:t>Search </a:t>
            </a:r>
            <a:r>
              <a:rPr lang="fa-IR" dirty="0"/>
              <a:t>به اين ترتيب پس از كليك </a:t>
            </a:r>
            <a:r>
              <a:rPr lang="fa-IR" dirty="0" smtClean="0"/>
              <a:t>روی گزينه تخصصي</a:t>
            </a:r>
            <a:r>
              <a:rPr lang="fa-IR" dirty="0"/>
              <a:t>، </a:t>
            </a:r>
            <a:r>
              <a:rPr lang="fa-IR" dirty="0" smtClean="0"/>
              <a:t>كليدواژه های </a:t>
            </a:r>
            <a:r>
              <a:rPr lang="fa-IR" dirty="0"/>
              <a:t>اصلي را از متن تايپ شده استخراج ميكند و مداركي را كه مرتبط با آن </a:t>
            </a:r>
            <a:r>
              <a:rPr lang="fa-IR" dirty="0" smtClean="0"/>
              <a:t>تشخيص ميدهد</a:t>
            </a:r>
            <a:r>
              <a:rPr lang="fa-IR" dirty="0"/>
              <a:t>، </a:t>
            </a:r>
            <a:r>
              <a:rPr lang="fa-IR" dirty="0" smtClean="0"/>
              <a:t>بازيابی </a:t>
            </a:r>
            <a:r>
              <a:rPr lang="fa-IR" dirty="0"/>
              <a:t>ميكند</a:t>
            </a:r>
            <a:r>
              <a:rPr lang="fa-IR" dirty="0" smtClean="0"/>
              <a:t>.</a:t>
            </a:r>
          </a:p>
          <a:p>
            <a:pPr marL="0" indent="0" algn="r" rtl="1">
              <a:buNone/>
            </a:pPr>
            <a:endParaRPr lang="fa-IR" dirty="0"/>
          </a:p>
          <a:p>
            <a:pPr marL="0" indent="0" algn="r" rtl="1">
              <a:buNone/>
            </a:pPr>
            <a:r>
              <a:rPr lang="en-US" dirty="0"/>
              <a:t>Apply related </a:t>
            </a:r>
            <a:r>
              <a:rPr lang="en-US" dirty="0" smtClean="0"/>
              <a:t>words</a:t>
            </a:r>
            <a:r>
              <a:rPr lang="fa-IR" dirty="0"/>
              <a:t>با انتخاب اين گزينه نه تنها </a:t>
            </a:r>
            <a:r>
              <a:rPr lang="fa-IR" dirty="0" smtClean="0"/>
              <a:t>كليدواژه هاي </a:t>
            </a:r>
            <a:r>
              <a:rPr lang="fa-IR" dirty="0"/>
              <a:t>وارد شده در كادر جستجو، بلكه </a:t>
            </a:r>
            <a:r>
              <a:rPr lang="fa-IR" dirty="0" smtClean="0"/>
              <a:t>:كليدواژه هايي </a:t>
            </a:r>
            <a:r>
              <a:rPr lang="fa-IR" dirty="0"/>
              <a:t>كه به لحاظ مفهومي مرتبط با آنها هستند نيز جستجو ميشوند.</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Search:Search</a:t>
            </a:r>
            <a:r>
              <a:rPr lang="en-US" dirty="0"/>
              <a:t> Options</a:t>
            </a:r>
            <a:endParaRPr lang="en-US" dirty="0"/>
          </a:p>
        </p:txBody>
      </p:sp>
      <p:sp>
        <p:nvSpPr>
          <p:cNvPr id="3" name="Content Placeholder 2"/>
          <p:cNvSpPr>
            <a:spLocks noGrp="1"/>
          </p:cNvSpPr>
          <p:nvPr>
            <p:ph idx="1"/>
          </p:nvPr>
        </p:nvSpPr>
        <p:spPr>
          <a:xfrm>
            <a:off x="304800" y="1600200"/>
            <a:ext cx="8382000" cy="4525963"/>
          </a:xfrm>
        </p:spPr>
        <p:txBody>
          <a:bodyPr>
            <a:normAutofit fontScale="92500" lnSpcReduction="10000"/>
          </a:bodyPr>
          <a:lstStyle/>
          <a:p>
            <a:pPr marL="0" indent="0" algn="r" rtl="1">
              <a:buNone/>
            </a:pPr>
            <a:r>
              <a:rPr lang="en-US" dirty="0"/>
              <a:t>Also search within the full text of the </a:t>
            </a:r>
            <a:r>
              <a:rPr lang="en-US" dirty="0" smtClean="0"/>
              <a:t>articles</a:t>
            </a:r>
            <a:r>
              <a:rPr lang="fa-IR" dirty="0"/>
              <a:t>با انتخاب اين گزينه، كليدواژهها نه تنها </a:t>
            </a:r>
            <a:r>
              <a:rPr lang="fa-IR" dirty="0" smtClean="0"/>
              <a:t>دراطلاعات </a:t>
            </a:r>
            <a:r>
              <a:rPr lang="fa-IR" dirty="0"/>
              <a:t>كتابشناختي هر مدرك (مانند عنوان، نام نويسنده، چكيده و غيره) جستجو ميشوند بلكه در متن </a:t>
            </a:r>
            <a:r>
              <a:rPr lang="fa-IR" dirty="0" smtClean="0"/>
              <a:t>وبدنه </a:t>
            </a:r>
            <a:r>
              <a:rPr lang="fa-IR" dirty="0"/>
              <a:t>اصلي مقالات نيز مورد جستجو قرار ميگيرند</a:t>
            </a:r>
            <a:r>
              <a:rPr lang="fa-IR" dirty="0" smtClean="0"/>
              <a:t>.</a:t>
            </a:r>
            <a:endParaRPr lang="fa-IR" dirty="0"/>
          </a:p>
          <a:p>
            <a:pPr marL="0" indent="0" algn="r" rtl="1">
              <a:buNone/>
            </a:pPr>
            <a:r>
              <a:rPr lang="en-US" dirty="0"/>
              <a:t>Limit your </a:t>
            </a:r>
            <a:r>
              <a:rPr lang="en-US" dirty="0" smtClean="0"/>
              <a:t>results</a:t>
            </a:r>
            <a:r>
              <a:rPr lang="fa-IR" dirty="0"/>
              <a:t>:با كمك گزينههاي موجود در اين قسمت ميتوانيد نتايج جستجوي خود را به موارد خاصتري محدود </a:t>
            </a:r>
            <a:r>
              <a:rPr lang="fa-IR" dirty="0" smtClean="0"/>
              <a:t>كنيد.به </a:t>
            </a:r>
            <a:r>
              <a:rPr lang="fa-IR" dirty="0"/>
              <a:t>اين گزينه ها و كاربرد هر يك در زير اشاره شده است</a:t>
            </a:r>
            <a:r>
              <a:rPr lang="fa-IR" dirty="0" smtClean="0"/>
              <a:t>.</a:t>
            </a:r>
          </a:p>
          <a:p>
            <a:pPr marL="0" indent="0" algn="r" rtl="1">
              <a:buNone/>
            </a:pPr>
            <a:r>
              <a:rPr lang="fa-IR" dirty="0"/>
              <a:t>نكته: برخي از اين موارد </a:t>
            </a:r>
            <a:r>
              <a:rPr lang="fa-IR" dirty="0" smtClean="0"/>
              <a:t>در</a:t>
            </a:r>
            <a:r>
              <a:rPr lang="en-US" dirty="0"/>
              <a:t>Basic </a:t>
            </a:r>
            <a:r>
              <a:rPr lang="en-US" dirty="0" smtClean="0"/>
              <a:t>Search</a:t>
            </a:r>
            <a:r>
              <a:rPr lang="fa-IR" dirty="0"/>
              <a:t>تعبيه شدهاند و برخي ديگر </a:t>
            </a:r>
            <a:r>
              <a:rPr lang="fa-IR" dirty="0" smtClean="0"/>
              <a:t>در</a:t>
            </a:r>
            <a:r>
              <a:rPr lang="en-US" dirty="0"/>
              <a:t>Advanced </a:t>
            </a:r>
            <a:r>
              <a:rPr lang="en-US" dirty="0" smtClean="0"/>
              <a:t>Search</a:t>
            </a:r>
            <a:r>
              <a:rPr lang="fa-IR" dirty="0"/>
              <a:t>مواردي </a:t>
            </a:r>
            <a:r>
              <a:rPr lang="fa-IR" dirty="0" smtClean="0"/>
              <a:t>كه صرفا در</a:t>
            </a:r>
            <a:r>
              <a:rPr lang="en-US" dirty="0"/>
              <a:t>Advanced </a:t>
            </a:r>
            <a:r>
              <a:rPr lang="en-US" dirty="0" smtClean="0"/>
              <a:t>Search</a:t>
            </a:r>
            <a:r>
              <a:rPr lang="fa-IR" dirty="0"/>
              <a:t>قابل دسترسي مي باشند با علامت * مشخص شده اند.</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Search:Search</a:t>
            </a:r>
            <a:r>
              <a:rPr lang="en-US" dirty="0"/>
              <a:t> Options</a:t>
            </a:r>
            <a:endParaRPr lang="en-US" dirty="0"/>
          </a:p>
        </p:txBody>
      </p:sp>
      <p:sp>
        <p:nvSpPr>
          <p:cNvPr id="3" name="Content Placeholder 2"/>
          <p:cNvSpPr>
            <a:spLocks noGrp="1"/>
          </p:cNvSpPr>
          <p:nvPr>
            <p:ph idx="1"/>
          </p:nvPr>
        </p:nvSpPr>
        <p:spPr/>
        <p:txBody>
          <a:bodyPr/>
          <a:lstStyle/>
          <a:p>
            <a:pPr marL="0" indent="0" algn="r" rtl="1">
              <a:buNone/>
            </a:pPr>
            <a:r>
              <a:rPr lang="en-US" dirty="0"/>
              <a:t>:Full </a:t>
            </a:r>
            <a:r>
              <a:rPr lang="en-US" dirty="0" smtClean="0"/>
              <a:t>Text</a:t>
            </a:r>
            <a:r>
              <a:rPr lang="fa-IR" dirty="0"/>
              <a:t>جستجو را به مقالات و مدارك تمام متن محدود ميكند</a:t>
            </a:r>
            <a:r>
              <a:rPr lang="fa-IR" dirty="0" smtClean="0"/>
              <a:t>.</a:t>
            </a:r>
          </a:p>
          <a:p>
            <a:pPr marL="0" indent="0" algn="r" rtl="1">
              <a:buNone/>
            </a:pPr>
            <a:r>
              <a:rPr lang="en-US" dirty="0"/>
              <a:t>Scholarly (Peer Reviewed) </a:t>
            </a:r>
            <a:r>
              <a:rPr lang="en-US" dirty="0" smtClean="0"/>
              <a:t>Journals</a:t>
            </a:r>
            <a:r>
              <a:rPr lang="fa-IR" dirty="0"/>
              <a:t>جستجو را به مقالات </a:t>
            </a:r>
            <a:r>
              <a:rPr lang="fa-IR" dirty="0" smtClean="0"/>
              <a:t>ژورنالهاي</a:t>
            </a:r>
            <a:r>
              <a:rPr lang="en-US" dirty="0"/>
              <a:t>Peer </a:t>
            </a:r>
            <a:r>
              <a:rPr lang="en-US" dirty="0" smtClean="0"/>
              <a:t>Reviewed</a:t>
            </a:r>
            <a:r>
              <a:rPr lang="fa-IR" dirty="0" smtClean="0"/>
              <a:t>باز بینی شده محدود میکند .</a:t>
            </a:r>
          </a:p>
          <a:p>
            <a:pPr marL="0" indent="0" algn="r" rtl="1">
              <a:buNone/>
            </a:pPr>
            <a:r>
              <a:rPr lang="en-US" dirty="0"/>
              <a:t>Published </a:t>
            </a:r>
            <a:r>
              <a:rPr lang="en-US" dirty="0" smtClean="0"/>
              <a:t>Date</a:t>
            </a:r>
            <a:r>
              <a:rPr lang="fa-IR" dirty="0"/>
              <a:t>ميتوانيد جستجوي خود را با كمك اين گزينه به يك بازه زماني دلخواه محدود كنيد.</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پوشش موضوعي</a:t>
            </a:r>
            <a:endParaRPr lang="en-US" dirty="0"/>
          </a:p>
        </p:txBody>
      </p:sp>
      <p:sp>
        <p:nvSpPr>
          <p:cNvPr id="3" name="Content Placeholder 2"/>
          <p:cNvSpPr>
            <a:spLocks noGrp="1"/>
          </p:cNvSpPr>
          <p:nvPr>
            <p:ph idx="1"/>
          </p:nvPr>
        </p:nvSpPr>
        <p:spPr/>
        <p:txBody>
          <a:bodyPr/>
          <a:lstStyle/>
          <a:p>
            <a:pPr algn="just" rtl="1">
              <a:buNone/>
            </a:pPr>
            <a:r>
              <a:rPr lang="fa-IR" dirty="0" smtClean="0"/>
              <a:t>اين پايگاه، زمينه هايي از قبيل علوم، اقتصاد، ارتباطات، علوم كامپيوتر، علوم فني و مهندسي، زبان شناسي، علوم انساني، علوم اجتماعي ، حقوق، هنر، ادبيات، پزشكي، روان شناسي و علوم تربيتي و تكنولوژي و مديريت، آموزش و پرورش و غيره را پوشش ميدهد.</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Search:Search</a:t>
            </a:r>
            <a:r>
              <a:rPr lang="en-US" dirty="0"/>
              <a:t> Options</a:t>
            </a:r>
            <a:endParaRPr lang="en-US" dirty="0"/>
          </a:p>
        </p:txBody>
      </p:sp>
      <p:sp>
        <p:nvSpPr>
          <p:cNvPr id="3" name="Content Placeholder 2"/>
          <p:cNvSpPr>
            <a:spLocks noGrp="1"/>
          </p:cNvSpPr>
          <p:nvPr>
            <p:ph idx="1"/>
          </p:nvPr>
        </p:nvSpPr>
        <p:spPr/>
        <p:txBody>
          <a:bodyPr>
            <a:normAutofit/>
          </a:bodyPr>
          <a:lstStyle/>
          <a:p>
            <a:pPr marL="0" indent="0" algn="r" rtl="1">
              <a:buNone/>
            </a:pPr>
            <a:r>
              <a:rPr lang="en-US" dirty="0"/>
              <a:t>:</a:t>
            </a:r>
            <a:r>
              <a:rPr lang="en-US" dirty="0" smtClean="0"/>
              <a:t>Publication</a:t>
            </a:r>
            <a:r>
              <a:rPr lang="fa-IR" dirty="0"/>
              <a:t>اگر مايليد جستجوي شما فقط در بين مقالات يك ژورنال خاص انجام شود، عنوان آن </a:t>
            </a:r>
            <a:r>
              <a:rPr lang="fa-IR" dirty="0" smtClean="0"/>
              <a:t>ژورنال </a:t>
            </a:r>
            <a:r>
              <a:rPr lang="fa-IR" dirty="0"/>
              <a:t>را به دقت و بطور كامل در اين كادر وارد كنيد. به اين ترتيب جستجوي شما به مقالات همان </a:t>
            </a:r>
            <a:r>
              <a:rPr lang="fa-IR" dirty="0" smtClean="0"/>
              <a:t>ژورنال محدود </a:t>
            </a:r>
            <a:r>
              <a:rPr lang="fa-IR" dirty="0"/>
              <a:t>ميشود</a:t>
            </a:r>
            <a:r>
              <a:rPr lang="fa-IR" dirty="0" smtClean="0"/>
              <a:t>.</a:t>
            </a:r>
          </a:p>
          <a:p>
            <a:pPr marL="0" indent="0" algn="r" rtl="1">
              <a:buNone/>
            </a:pPr>
            <a:r>
              <a:rPr lang="en-US" dirty="0"/>
              <a:t>:Document </a:t>
            </a:r>
            <a:r>
              <a:rPr lang="en-US" dirty="0" smtClean="0"/>
              <a:t>Type</a:t>
            </a:r>
            <a:r>
              <a:rPr lang="fa-IR" dirty="0"/>
              <a:t>در اين قسمت نوع مدارك مورد نياز خود را تعيين كنيد تا جستجو را به همانها </a:t>
            </a:r>
            <a:r>
              <a:rPr lang="fa-IR" dirty="0" smtClean="0"/>
              <a:t>محدود </a:t>
            </a:r>
            <a:r>
              <a:rPr lang="fa-IR" dirty="0"/>
              <a:t>كند. مثلاً تعيين ميكنيد كه مدارك از نوع اطلاعات كتابشناختي باشد يا زندگينامهاي يا </a:t>
            </a:r>
            <a:r>
              <a:rPr lang="fa-IR" dirty="0" smtClean="0"/>
              <a:t>'گزارش و </a:t>
            </a:r>
            <a:r>
              <a:rPr lang="fa-IR" dirty="0"/>
              <a:t>غيره</a:t>
            </a:r>
            <a:endParaRPr lang="fa-IR" dirty="0" smtClean="0"/>
          </a:p>
          <a:p>
            <a:pPr algn="r" rtl="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Search:Search</a:t>
            </a:r>
            <a:r>
              <a:rPr lang="en-US" dirty="0"/>
              <a:t> Options</a:t>
            </a:r>
            <a:endParaRPr lang="en-US" dirty="0"/>
          </a:p>
        </p:txBody>
      </p:sp>
      <p:sp>
        <p:nvSpPr>
          <p:cNvPr id="3" name="Content Placeholder 2"/>
          <p:cNvSpPr>
            <a:spLocks noGrp="1"/>
          </p:cNvSpPr>
          <p:nvPr>
            <p:ph idx="1"/>
          </p:nvPr>
        </p:nvSpPr>
        <p:spPr>
          <a:xfrm>
            <a:off x="152400" y="1600200"/>
            <a:ext cx="8839200" cy="5029200"/>
          </a:xfrm>
        </p:spPr>
        <p:txBody>
          <a:bodyPr>
            <a:noAutofit/>
          </a:bodyPr>
          <a:lstStyle/>
          <a:p>
            <a:pPr marL="0" indent="0" algn="r" rtl="1">
              <a:buNone/>
            </a:pPr>
            <a:r>
              <a:rPr lang="en-US" sz="2800" dirty="0"/>
              <a:t>Publication </a:t>
            </a:r>
            <a:r>
              <a:rPr lang="en-US" sz="2800" dirty="0" smtClean="0"/>
              <a:t>Type</a:t>
            </a:r>
            <a:r>
              <a:rPr lang="fa-IR" sz="2800" dirty="0"/>
              <a:t>در اين قسمت جستجو مي تواند براساس تمايل شما به گاهنامه ها، روزنامه ها، كتاب </a:t>
            </a:r>
            <a:r>
              <a:rPr lang="fa-IR" sz="2800" dirty="0" smtClean="0"/>
              <a:t>ها</a:t>
            </a:r>
            <a:r>
              <a:rPr lang="fa-IR" sz="2800" dirty="0"/>
              <a:t>، گزارش هاي آموزشي و گزارشهاي بهداشتي محدود شوند</a:t>
            </a:r>
            <a:r>
              <a:rPr lang="fa-IR" sz="2800" dirty="0" smtClean="0"/>
              <a:t>.</a:t>
            </a:r>
          </a:p>
          <a:p>
            <a:pPr marL="0" indent="0" algn="r" rtl="1">
              <a:buNone/>
            </a:pPr>
            <a:r>
              <a:rPr lang="en-US" sz="2800" dirty="0"/>
              <a:t>Number of </a:t>
            </a:r>
            <a:r>
              <a:rPr lang="en-US" sz="2800" dirty="0" smtClean="0"/>
              <a:t>Pages</a:t>
            </a:r>
            <a:r>
              <a:rPr lang="fa-IR" sz="2800" dirty="0" smtClean="0"/>
              <a:t>تعداد </a:t>
            </a:r>
            <a:r>
              <a:rPr lang="fa-IR" sz="2800" dirty="0"/>
              <a:t>صفحات مقالات مورد نظر را با كمك اين گزينه مي توان بر اساس نياز تعيين </a:t>
            </a:r>
            <a:r>
              <a:rPr lang="fa-IR" sz="2800" dirty="0" smtClean="0"/>
              <a:t>کرد</a:t>
            </a:r>
          </a:p>
          <a:p>
            <a:pPr marL="0" indent="0" algn="r" rtl="1">
              <a:buNone/>
            </a:pPr>
            <a:r>
              <a:rPr lang="en-US" sz="2800" dirty="0"/>
              <a:t>Reference </a:t>
            </a:r>
            <a:r>
              <a:rPr lang="en-US" sz="2800" dirty="0" err="1" smtClean="0"/>
              <a:t>Availabale</a:t>
            </a:r>
            <a:r>
              <a:rPr lang="fa-IR" sz="2800" dirty="0"/>
              <a:t>براي مثال اگر در </a:t>
            </a:r>
            <a:r>
              <a:rPr lang="fa-IR" sz="2800" dirty="0" smtClean="0"/>
              <a:t>موضوع</a:t>
            </a:r>
            <a:r>
              <a:rPr lang="en-US" sz="2800" dirty="0" smtClean="0"/>
              <a:t>Education</a:t>
            </a:r>
            <a:r>
              <a:rPr lang="fa-IR" sz="2800" dirty="0"/>
              <a:t>جستجوي خود را انجام دهيد </a:t>
            </a:r>
            <a:r>
              <a:rPr lang="fa-IR" sz="2800" dirty="0" smtClean="0"/>
              <a:t>كليه مقالات </a:t>
            </a:r>
            <a:r>
              <a:rPr lang="fa-IR" sz="2800" dirty="0"/>
              <a:t>مرتبط با اين موضوع بازيابي خواهند شد. با انتخاب اين گزينه در زير تك تك مقالات بازيابي </a:t>
            </a:r>
            <a:r>
              <a:rPr lang="fa-IR" sz="2800" dirty="0" smtClean="0"/>
              <a:t>شده،نشان </a:t>
            </a:r>
            <a:r>
              <a:rPr lang="fa-IR" sz="2800" dirty="0"/>
              <a:t>داده خواهد شد يعني ليست منابعي كه از اين مقاله خاص استفاده كردند يا به "</a:t>
            </a:r>
            <a:r>
              <a:rPr lang="en-US" sz="2800" dirty="0"/>
              <a:t>cited reference" </a:t>
            </a:r>
            <a:r>
              <a:rPr lang="fa-IR" sz="2800" dirty="0" smtClean="0"/>
              <a:t>آيتم عبارتي </a:t>
            </a:r>
            <a:r>
              <a:rPr lang="fa-IR" sz="2800" dirty="0"/>
              <a:t>ديگر اين مقاله را مورد استناد قرار </a:t>
            </a:r>
            <a:r>
              <a:rPr lang="fa-IR" sz="2800" dirty="0" smtClean="0"/>
              <a:t>داده اند </a:t>
            </a:r>
            <a:r>
              <a:rPr lang="fa-IR" sz="2800" dirty="0"/>
              <a:t>قابل مشاهده خواهد بود.</a:t>
            </a:r>
            <a:endParaRPr lang="en-US"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Search:Search</a:t>
            </a:r>
            <a:r>
              <a:rPr lang="en-US" dirty="0"/>
              <a:t> Options</a:t>
            </a:r>
            <a:endParaRPr lang="en-US" dirty="0"/>
          </a:p>
        </p:txBody>
      </p:sp>
      <p:sp>
        <p:nvSpPr>
          <p:cNvPr id="3" name="Content Placeholder 2"/>
          <p:cNvSpPr>
            <a:spLocks noGrp="1"/>
          </p:cNvSpPr>
          <p:nvPr>
            <p:ph idx="1"/>
          </p:nvPr>
        </p:nvSpPr>
        <p:spPr/>
        <p:txBody>
          <a:bodyPr>
            <a:normAutofit/>
          </a:bodyPr>
          <a:lstStyle/>
          <a:p>
            <a:pPr marL="0" indent="0" algn="r" rtl="1">
              <a:buNone/>
            </a:pPr>
            <a:r>
              <a:rPr lang="en-US" dirty="0" smtClean="0"/>
              <a:t>Languages</a:t>
            </a:r>
            <a:r>
              <a:rPr lang="fa-IR" dirty="0"/>
              <a:t>با كمك اين گزينه ميتوانيد جستجو را در ميان مدارك موجود به يك يا چند زبان خاص </a:t>
            </a:r>
            <a:r>
              <a:rPr lang="fa-IR" dirty="0" smtClean="0"/>
              <a:t>و </a:t>
            </a:r>
            <a:r>
              <a:rPr lang="fa-IR" dirty="0"/>
              <a:t>كليد موس بطور همزمان استفاده كنيد. </a:t>
            </a:r>
            <a:r>
              <a:rPr lang="fa-IR" dirty="0" smtClean="0"/>
              <a:t>محدود </a:t>
            </a:r>
            <a:r>
              <a:rPr lang="fa-IR" dirty="0"/>
              <a:t>كنيد. براي انتخاب چند زبان </a:t>
            </a:r>
            <a:r>
              <a:rPr lang="fa-IR" dirty="0" smtClean="0"/>
              <a:t>ازكليد </a:t>
            </a:r>
            <a:r>
              <a:rPr lang="en-US" dirty="0" smtClean="0"/>
              <a:t>Ctrl</a:t>
            </a:r>
            <a:r>
              <a:rPr lang="fa-IR" dirty="0"/>
              <a:t>و كليد موس بطور همزمان استفاده كنيد</a:t>
            </a:r>
            <a:r>
              <a:rPr lang="fa-IR" dirty="0" smtClean="0"/>
              <a:t>.</a:t>
            </a:r>
          </a:p>
          <a:p>
            <a:pPr marL="0" indent="0" algn="r" rtl="1">
              <a:buNone/>
            </a:pPr>
            <a:endParaRPr lang="fa-IR" dirty="0"/>
          </a:p>
          <a:p>
            <a:pPr marL="0" indent="0" algn="r" rtl="1">
              <a:buNone/>
            </a:pPr>
            <a:r>
              <a:rPr lang="fa-IR" dirty="0" smtClean="0"/>
              <a:t>:</a:t>
            </a:r>
            <a:r>
              <a:rPr lang="en-US" dirty="0"/>
              <a:t>Cover </a:t>
            </a:r>
            <a:r>
              <a:rPr lang="en-US" dirty="0" smtClean="0"/>
              <a:t>Story</a:t>
            </a:r>
            <a:r>
              <a:rPr lang="fa-IR" dirty="0" smtClean="0"/>
              <a:t>با </a:t>
            </a:r>
            <a:r>
              <a:rPr lang="fa-IR" dirty="0"/>
              <a:t>كمك اين گزينه مي توانيد جستجو را به مقالاتي كه به دليل مهم بودن، اطلاعاتي از </a:t>
            </a:r>
            <a:r>
              <a:rPr lang="fa-IR" dirty="0" smtClean="0"/>
              <a:t>آنهادر </a:t>
            </a:r>
            <a:r>
              <a:rPr lang="fa-IR" dirty="0"/>
              <a:t>جلد </a:t>
            </a:r>
            <a:r>
              <a:rPr lang="fa-IR" dirty="0" smtClean="0"/>
              <a:t>مجله ها </a:t>
            </a:r>
            <a:r>
              <a:rPr lang="fa-IR" dirty="0"/>
              <a:t>نيز منتشر شده است، محدود كرد.</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Search:Search</a:t>
            </a:r>
            <a:r>
              <a:rPr lang="en-US" dirty="0"/>
              <a:t> Options</a:t>
            </a:r>
          </a:p>
        </p:txBody>
      </p:sp>
      <p:sp>
        <p:nvSpPr>
          <p:cNvPr id="3" name="Content Placeholder 2"/>
          <p:cNvSpPr>
            <a:spLocks noGrp="1"/>
          </p:cNvSpPr>
          <p:nvPr>
            <p:ph idx="1"/>
          </p:nvPr>
        </p:nvSpPr>
        <p:spPr/>
        <p:txBody>
          <a:bodyPr>
            <a:normAutofit fontScale="77500" lnSpcReduction="20000"/>
          </a:bodyPr>
          <a:lstStyle/>
          <a:p>
            <a:pPr marL="0" indent="0" algn="r" rtl="1">
              <a:buNone/>
            </a:pPr>
            <a:r>
              <a:rPr lang="en-US" dirty="0"/>
              <a:t>PDF Full </a:t>
            </a:r>
            <a:r>
              <a:rPr lang="en-US" dirty="0" smtClean="0"/>
              <a:t>Text</a:t>
            </a:r>
            <a:r>
              <a:rPr lang="fa-IR" dirty="0"/>
              <a:t>با استفاده از اين گزينه، مقالاتي بازيابي مي شوند كه تمام متن آنها به صورت </a:t>
            </a:r>
            <a:r>
              <a:rPr lang="fa-IR" dirty="0" smtClean="0"/>
              <a:t>فايل</a:t>
            </a:r>
            <a:r>
              <a:rPr lang="en-US" dirty="0" smtClean="0"/>
              <a:t>PDF</a:t>
            </a:r>
            <a:r>
              <a:rPr lang="fa-IR" dirty="0"/>
              <a:t>قابل دسترسي مي باشند</a:t>
            </a:r>
            <a:r>
              <a:rPr lang="fa-IR" dirty="0" smtClean="0"/>
              <a:t>.</a:t>
            </a:r>
          </a:p>
          <a:p>
            <a:pPr marL="0" indent="0" algn="r" rtl="1">
              <a:buNone/>
            </a:pPr>
            <a:endParaRPr lang="fa-IR" dirty="0" smtClean="0"/>
          </a:p>
          <a:p>
            <a:pPr marL="0" indent="0" algn="r" rtl="1">
              <a:buNone/>
            </a:pPr>
            <a:r>
              <a:rPr lang="en-US" dirty="0"/>
              <a:t>Image Quick </a:t>
            </a:r>
            <a:r>
              <a:rPr lang="en-US" dirty="0" smtClean="0"/>
              <a:t>View</a:t>
            </a:r>
            <a:r>
              <a:rPr lang="fa-IR" dirty="0"/>
              <a:t>در برخي مقالات ابسكو اين امكان وجود دارد كه تصاوير درون متن مقاله به طورمجزا (خارج از </a:t>
            </a:r>
            <a:r>
              <a:rPr lang="fa-IR" dirty="0" smtClean="0"/>
              <a:t>فرمت</a:t>
            </a:r>
            <a:r>
              <a:rPr lang="en-US" dirty="0" smtClean="0"/>
              <a:t>(pdf</a:t>
            </a:r>
            <a:r>
              <a:rPr lang="fa-IR" dirty="0"/>
              <a:t>قابل نمايش و استفاده است. بطوريكه بدون ذخيره اصل مقاله ميتوان مستقيماً ازتصاوير موجود در آن استفاده كرد. با انتخاب </a:t>
            </a:r>
            <a:r>
              <a:rPr lang="fa-IR" dirty="0" smtClean="0"/>
              <a:t>گزينه</a:t>
            </a:r>
            <a:r>
              <a:rPr lang="en-US" dirty="0"/>
              <a:t>Image Quick </a:t>
            </a:r>
            <a:r>
              <a:rPr lang="en-US" dirty="0" smtClean="0"/>
              <a:t>View</a:t>
            </a:r>
            <a:r>
              <a:rPr lang="fa-IR" dirty="0"/>
              <a:t>در واقع جستجوي شما به </a:t>
            </a:r>
            <a:r>
              <a:rPr lang="fa-IR" dirty="0" smtClean="0"/>
              <a:t>اينگونه مقالات محدود می شود.</a:t>
            </a:r>
          </a:p>
          <a:p>
            <a:pPr marL="0" indent="0" algn="r" rtl="1">
              <a:buNone/>
            </a:pPr>
            <a:endParaRPr lang="fa-IR" dirty="0" smtClean="0"/>
          </a:p>
          <a:p>
            <a:pPr marL="0" indent="0" algn="r" rtl="1">
              <a:buNone/>
            </a:pPr>
            <a:r>
              <a:rPr lang="en-US" dirty="0"/>
              <a:t>Image Quick View </a:t>
            </a:r>
            <a:r>
              <a:rPr lang="en-US" dirty="0" smtClean="0"/>
              <a:t>Types</a:t>
            </a:r>
            <a:r>
              <a:rPr lang="fa-IR" dirty="0"/>
              <a:t>با استفاده از گزينههاي اين بخش ميتوانيد جستجوي خود را به </a:t>
            </a:r>
            <a:r>
              <a:rPr lang="fa-IR" dirty="0" smtClean="0"/>
              <a:t>مقالاتی كه </a:t>
            </a:r>
            <a:r>
              <a:rPr lang="fa-IR" dirty="0"/>
              <a:t>داراي نوع خاصي از تصاوير (مانند تصوير رنگي يا سياه و سفيد، جدول، نمودار و غيره) هستند محدود</a:t>
            </a:r>
          </a:p>
          <a:p>
            <a:pPr marL="0" indent="0" algn="r" rtl="1">
              <a:buNone/>
            </a:pPr>
            <a:r>
              <a:rPr lang="fa-IR" dirty="0"/>
              <a:t>كنيد.</a:t>
            </a:r>
            <a:endParaRPr lang="en-US" dirty="0"/>
          </a:p>
        </p:txBody>
      </p:sp>
    </p:spTree>
    <p:extLst>
      <p:ext uri="{BB962C8B-B14F-4D97-AF65-F5344CB8AC3E}">
        <p14:creationId xmlns:p14="http://schemas.microsoft.com/office/powerpoint/2010/main" val="2538345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جستجوي </a:t>
            </a:r>
            <a:r>
              <a:rPr lang="fa-IR" dirty="0" smtClean="0"/>
              <a:t>پيشرفته:</a:t>
            </a:r>
            <a:r>
              <a:rPr lang="en-US" dirty="0"/>
              <a:t>Advance search</a:t>
            </a:r>
          </a:p>
        </p:txBody>
      </p:sp>
      <p:sp>
        <p:nvSpPr>
          <p:cNvPr id="3" name="Content Placeholder 2"/>
          <p:cNvSpPr>
            <a:spLocks noGrp="1"/>
          </p:cNvSpPr>
          <p:nvPr>
            <p:ph idx="1"/>
          </p:nvPr>
        </p:nvSpPr>
        <p:spPr/>
        <p:txBody>
          <a:bodyPr/>
          <a:lstStyle/>
          <a:p>
            <a:pPr marL="0" indent="0" algn="r" rtl="1">
              <a:buNone/>
            </a:pPr>
            <a:r>
              <a:rPr lang="fa-IR" dirty="0"/>
              <a:t>در اين قسمت انجام جستجو به صورت خاصتر امكان پذير است. به جاي يك كادر، چندين كادر جستجو در اختيار</a:t>
            </a:r>
          </a:p>
          <a:p>
            <a:pPr marL="0" indent="0" algn="r" rtl="1">
              <a:buNone/>
            </a:pPr>
            <a:r>
              <a:rPr lang="fa-IR" dirty="0"/>
              <a:t>داريد؛ ميتوانيد كليدواژههاي موجود در هر كادر را در زمينه مشخصي جستجو كنيد</a:t>
            </a:r>
            <a:r>
              <a:rPr lang="fa-IR" dirty="0" smtClean="0"/>
              <a:t>.</a:t>
            </a:r>
          </a:p>
          <a:p>
            <a:pPr marL="0" indent="0" algn="r" rtl="1">
              <a:buNone/>
            </a:pPr>
            <a:r>
              <a:rPr lang="fa-IR" dirty="0" smtClean="0"/>
              <a:t>1- </a:t>
            </a:r>
            <a:r>
              <a:rPr lang="fa-IR" dirty="0"/>
              <a:t>بر روي </a:t>
            </a:r>
            <a:r>
              <a:rPr lang="fa-IR" dirty="0" smtClean="0"/>
              <a:t>گزينه</a:t>
            </a:r>
            <a:r>
              <a:rPr lang="en-US" dirty="0"/>
              <a:t>Advance </a:t>
            </a:r>
            <a:r>
              <a:rPr lang="en-US" dirty="0" smtClean="0"/>
              <a:t>search</a:t>
            </a:r>
            <a:r>
              <a:rPr lang="fa-IR" dirty="0" smtClean="0"/>
              <a:t>کلیک کنید </a:t>
            </a:r>
          </a:p>
          <a:p>
            <a:pPr marL="0" indent="0" algn="r" rtl="1">
              <a:buNone/>
            </a:pPr>
            <a:r>
              <a:rPr lang="fa-IR" dirty="0"/>
              <a:t>2-واژه مورد نظر خود را در كادر جستجو تايپ </a:t>
            </a:r>
            <a:r>
              <a:rPr lang="fa-IR" dirty="0" smtClean="0"/>
              <a:t>كنيد</a:t>
            </a:r>
          </a:p>
        </p:txBody>
      </p:sp>
    </p:spTree>
    <p:extLst>
      <p:ext uri="{BB962C8B-B14F-4D97-AF65-F5344CB8AC3E}">
        <p14:creationId xmlns:p14="http://schemas.microsoft.com/office/powerpoint/2010/main" val="3082511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search</a:t>
            </a:r>
          </a:p>
        </p:txBody>
      </p:sp>
      <p:sp>
        <p:nvSpPr>
          <p:cNvPr id="3" name="Content Placeholder 2"/>
          <p:cNvSpPr>
            <a:spLocks noGrp="1"/>
          </p:cNvSpPr>
          <p:nvPr>
            <p:ph idx="1"/>
          </p:nvPr>
        </p:nvSpPr>
        <p:spPr/>
        <p:txBody>
          <a:bodyPr>
            <a:normAutofit lnSpcReduction="10000"/>
          </a:bodyPr>
          <a:lstStyle/>
          <a:p>
            <a:pPr marL="0" indent="0" algn="r" rtl="1">
              <a:buNone/>
            </a:pPr>
            <a:r>
              <a:rPr lang="fa-IR" dirty="0"/>
              <a:t>3- گزينه ي مورد نظر خود را در قسمت</a:t>
            </a:r>
            <a:r>
              <a:rPr lang="en-US" dirty="0"/>
              <a:t>Select a Field</a:t>
            </a:r>
            <a:r>
              <a:rPr lang="fa-IR" dirty="0"/>
              <a:t>انتخاب كنيد (مثلاً عنوان، موضوع، نويسنده و غيره)</a:t>
            </a:r>
          </a:p>
          <a:p>
            <a:pPr marL="0" indent="0" algn="r" rtl="1">
              <a:buNone/>
            </a:pPr>
            <a:endParaRPr lang="fa-IR" dirty="0"/>
          </a:p>
          <a:p>
            <a:pPr marL="0" indent="0" algn="r" rtl="1">
              <a:buNone/>
            </a:pPr>
            <a:r>
              <a:rPr lang="fa-IR" dirty="0" smtClean="0"/>
              <a:t>4-كليدواژه هاي </a:t>
            </a:r>
            <a:r>
              <a:rPr lang="fa-IR" dirty="0"/>
              <a:t>بعدي خود را در صورت وجود در كادرهاي بعدي وارد كنيد</a:t>
            </a:r>
            <a:r>
              <a:rPr lang="fa-IR" dirty="0" smtClean="0"/>
              <a:t>. </a:t>
            </a:r>
          </a:p>
          <a:p>
            <a:pPr marL="0" indent="0" algn="r" rtl="1">
              <a:buNone/>
            </a:pPr>
            <a:endParaRPr lang="fa-IR" dirty="0" smtClean="0"/>
          </a:p>
          <a:p>
            <a:pPr marL="0" indent="0" algn="r" rtl="1">
              <a:buNone/>
            </a:pPr>
            <a:r>
              <a:rPr lang="fa-IR" dirty="0"/>
              <a:t>5-با استفاده از منوي كشويي موجود و با توجه به نياز اطلاعاتي خود يكي از عملگرهاي </a:t>
            </a:r>
            <a:r>
              <a:rPr lang="fa-IR" dirty="0" smtClean="0"/>
              <a:t>منطقي</a:t>
            </a:r>
            <a:r>
              <a:rPr lang="en-US" dirty="0"/>
              <a:t>AND, </a:t>
            </a:r>
            <a:r>
              <a:rPr lang="en-US" dirty="0" smtClean="0"/>
              <a:t>OR,NOT</a:t>
            </a:r>
            <a:r>
              <a:rPr lang="fa-IR" dirty="0"/>
              <a:t>را براي تركيب كادرهاي جستجو انتخاب </a:t>
            </a:r>
            <a:r>
              <a:rPr lang="fa-IR" dirty="0" smtClean="0"/>
              <a:t>كنيد.</a:t>
            </a:r>
          </a:p>
        </p:txBody>
      </p:sp>
    </p:spTree>
    <p:extLst>
      <p:ext uri="{BB962C8B-B14F-4D97-AF65-F5344CB8AC3E}">
        <p14:creationId xmlns:p14="http://schemas.microsoft.com/office/powerpoint/2010/main" val="4012117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search</a:t>
            </a:r>
          </a:p>
        </p:txBody>
      </p:sp>
      <p:sp>
        <p:nvSpPr>
          <p:cNvPr id="3" name="Content Placeholder 2"/>
          <p:cNvSpPr>
            <a:spLocks noGrp="1"/>
          </p:cNvSpPr>
          <p:nvPr>
            <p:ph idx="1"/>
          </p:nvPr>
        </p:nvSpPr>
        <p:spPr/>
        <p:txBody>
          <a:bodyPr>
            <a:normAutofit fontScale="92500" lnSpcReduction="20000"/>
          </a:bodyPr>
          <a:lstStyle/>
          <a:p>
            <a:pPr marL="0" indent="0" algn="r" rtl="1">
              <a:buNone/>
            </a:pPr>
            <a:r>
              <a:rPr lang="fa-IR" dirty="0"/>
              <a:t>6-گزینه های </a:t>
            </a:r>
            <a:r>
              <a:rPr lang="en-US" dirty="0"/>
              <a:t>Limit your results </a:t>
            </a:r>
            <a:r>
              <a:rPr lang="fa-IR" dirty="0"/>
              <a:t>و </a:t>
            </a:r>
            <a:r>
              <a:rPr lang="en-US" dirty="0"/>
              <a:t>Search options</a:t>
            </a:r>
            <a:r>
              <a:rPr lang="fa-IR" dirty="0"/>
              <a:t>را بر اساس توضيحاتي كه در قسمت قبل داده شد بكارببرید</a:t>
            </a:r>
            <a:r>
              <a:rPr lang="fa-IR" dirty="0" smtClean="0"/>
              <a:t>.</a:t>
            </a:r>
          </a:p>
          <a:p>
            <a:pPr marL="0" indent="0" algn="r" rtl="1">
              <a:buNone/>
            </a:pPr>
            <a:endParaRPr lang="fa-IR" dirty="0"/>
          </a:p>
          <a:p>
            <a:pPr marL="0" indent="0" algn="r" rtl="1">
              <a:buNone/>
            </a:pPr>
            <a:endParaRPr lang="fa-IR" dirty="0"/>
          </a:p>
          <a:p>
            <a:pPr marL="0" indent="0" algn="r" rtl="1">
              <a:buNone/>
            </a:pPr>
            <a:r>
              <a:rPr lang="fa-IR" dirty="0"/>
              <a:t>7-"+"علامت </a:t>
            </a:r>
            <a:r>
              <a:rPr lang="en-US" dirty="0"/>
              <a:t>Add Row</a:t>
            </a:r>
            <a:r>
              <a:rPr lang="fa-IR" dirty="0"/>
              <a:t>است كه براي اضافه كردن يك رديف انتخاب كنيد. براي حذف هر رديف از"_« که علامت </a:t>
            </a:r>
            <a:r>
              <a:rPr lang="en-US" dirty="0"/>
              <a:t>remove row</a:t>
            </a:r>
            <a:r>
              <a:rPr lang="fa-IR" dirty="0"/>
              <a:t>است استفاده کنید .</a:t>
            </a:r>
          </a:p>
          <a:p>
            <a:pPr marL="0" indent="0" algn="r" rtl="1">
              <a:buNone/>
            </a:pPr>
            <a:endParaRPr lang="fa-IR" dirty="0"/>
          </a:p>
          <a:p>
            <a:pPr marL="0" indent="0" algn="r" rtl="1">
              <a:buNone/>
            </a:pPr>
            <a:r>
              <a:rPr lang="fa-IR" dirty="0" smtClean="0"/>
              <a:t>8-بر روی </a:t>
            </a:r>
            <a:r>
              <a:rPr lang="en-US" dirty="0" smtClean="0"/>
              <a:t>Search</a:t>
            </a:r>
            <a:r>
              <a:rPr lang="fa-IR" dirty="0"/>
              <a:t>در انتهاي صفحه كليك نماييد. نتايج نمايش داده خواهد شد.</a:t>
            </a:r>
            <a:endParaRPr lang="en-US" dirty="0"/>
          </a:p>
        </p:txBody>
      </p:sp>
    </p:spTree>
    <p:extLst>
      <p:ext uri="{BB962C8B-B14F-4D97-AF65-F5344CB8AC3E}">
        <p14:creationId xmlns:p14="http://schemas.microsoft.com/office/powerpoint/2010/main" val="1520279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جستجوي بهتر</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fa-IR" dirty="0"/>
              <a:t>كلمات بي </a:t>
            </a:r>
            <a:r>
              <a:rPr lang="fa-IR" dirty="0" smtClean="0"/>
              <a:t>اثر</a:t>
            </a:r>
            <a:r>
              <a:rPr lang="en-US" dirty="0"/>
              <a:t>:(Stop Words</a:t>
            </a:r>
            <a:r>
              <a:rPr lang="en-US" dirty="0" smtClean="0"/>
              <a:t>)</a:t>
            </a:r>
            <a:r>
              <a:rPr lang="fa-IR" dirty="0"/>
              <a:t> برخي از واژه ها </a:t>
            </a:r>
            <a:r>
              <a:rPr lang="fa-IR" dirty="0" smtClean="0"/>
              <a:t>نظير</a:t>
            </a:r>
            <a:r>
              <a:rPr lang="en-US" dirty="0"/>
              <a:t>Been ،</a:t>
            </a:r>
            <a:r>
              <a:rPr lang="en-US" dirty="0" smtClean="0"/>
              <a:t>However</a:t>
            </a:r>
            <a:r>
              <a:rPr lang="fa-IR" dirty="0" smtClean="0"/>
              <a:t>یا</a:t>
            </a:r>
            <a:r>
              <a:rPr lang="en-US" dirty="0" smtClean="0"/>
              <a:t>So</a:t>
            </a:r>
            <a:r>
              <a:rPr lang="fa-IR" dirty="0"/>
              <a:t>در جستجو بي اثر تلقي ميشوند. يعني در جستجو ناديده گرفته ميشوند. بهكار بردن كلمات بي اثر در مقالات بسيار رايج است. </a:t>
            </a:r>
            <a:r>
              <a:rPr lang="fa-IR" dirty="0" smtClean="0"/>
              <a:t>بنابراين</a:t>
            </a:r>
            <a:r>
              <a:rPr lang="en-US" dirty="0" err="1" smtClean="0"/>
              <a:t>EBSCOhost</a:t>
            </a:r>
            <a:r>
              <a:rPr lang="fa-IR" dirty="0"/>
              <a:t>با ناديده گرفتن اين كلمات دقت بيشتري به جستجو ميبخشد</a:t>
            </a:r>
            <a:r>
              <a:rPr lang="fa-IR" dirty="0" smtClean="0"/>
              <a:t>.</a:t>
            </a:r>
          </a:p>
          <a:p>
            <a:pPr marL="0" indent="0" algn="r" rtl="1">
              <a:buNone/>
            </a:pPr>
            <a:r>
              <a:rPr lang="en-US" dirty="0" err="1" smtClean="0"/>
              <a:t>EBSCOhost</a:t>
            </a:r>
            <a:r>
              <a:rPr lang="fa-IR" dirty="0"/>
              <a:t>كلمات بي اثري از </a:t>
            </a:r>
            <a:r>
              <a:rPr lang="fa-IR" dirty="0" smtClean="0"/>
              <a:t>قبيل</a:t>
            </a:r>
            <a:r>
              <a:rPr lang="en-US" dirty="0"/>
              <a:t>After </a:t>
            </a:r>
            <a:r>
              <a:rPr lang="fa-IR" dirty="0"/>
              <a:t>يا </a:t>
            </a:r>
            <a:r>
              <a:rPr lang="en-US" dirty="0"/>
              <a:t>Of ،</a:t>
            </a:r>
            <a:r>
              <a:rPr lang="en-US" dirty="0" smtClean="0"/>
              <a:t>For</a:t>
            </a:r>
            <a:r>
              <a:rPr lang="fa-IR" dirty="0"/>
              <a:t>را نيز ناديده ميگيرد و به جاي آن هر </a:t>
            </a:r>
            <a:r>
              <a:rPr lang="fa-IR" dirty="0" smtClean="0"/>
              <a:t>حرفاضافه اي </a:t>
            </a:r>
            <a:r>
              <a:rPr lang="fa-IR" dirty="0"/>
              <a:t>را پيدا ميكند. براي مثال </a:t>
            </a:r>
            <a:r>
              <a:rPr lang="fa-IR" dirty="0" smtClean="0"/>
              <a:t>اگر </a:t>
            </a:r>
            <a:r>
              <a:rPr lang="en-US" dirty="0" smtClean="0"/>
              <a:t>Company </a:t>
            </a:r>
            <a:r>
              <a:rPr lang="en-US" dirty="0"/>
              <a:t>of </a:t>
            </a:r>
            <a:r>
              <a:rPr lang="en-US" dirty="0" smtClean="0"/>
              <a:t>America</a:t>
            </a:r>
            <a:r>
              <a:rPr lang="fa-IR" dirty="0" smtClean="0"/>
              <a:t>راوارد کنید </a:t>
            </a:r>
            <a:r>
              <a:rPr lang="en-US" dirty="0" err="1" smtClean="0"/>
              <a:t>EBSCOhost</a:t>
            </a:r>
            <a:r>
              <a:rPr lang="fa-IR" dirty="0" smtClean="0"/>
              <a:t>ممکن است</a:t>
            </a:r>
            <a:r>
              <a:rPr lang="en-US" dirty="0"/>
              <a:t>Company for America </a:t>
            </a:r>
            <a:r>
              <a:rPr lang="fa-IR" dirty="0"/>
              <a:t>يا ،</a:t>
            </a:r>
            <a:r>
              <a:rPr lang="en-US" dirty="0"/>
              <a:t>Company in America ،of America</a:t>
            </a:r>
            <a:r>
              <a:rPr lang="fa-IR" dirty="0" smtClean="0"/>
              <a:t> </a:t>
            </a:r>
            <a:r>
              <a:rPr lang="en-US" dirty="0" smtClean="0"/>
              <a:t>Company</a:t>
            </a:r>
            <a:r>
              <a:rPr lang="fa-IR" dirty="0" smtClean="0"/>
              <a:t>را پیدا کند.</a:t>
            </a:r>
            <a:endParaRPr lang="en-US" dirty="0"/>
          </a:p>
        </p:txBody>
      </p:sp>
    </p:spTree>
    <p:extLst>
      <p:ext uri="{BB962C8B-B14F-4D97-AF65-F5344CB8AC3E}">
        <p14:creationId xmlns:p14="http://schemas.microsoft.com/office/powerpoint/2010/main" val="1424550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smtClean="0"/>
              <a:t>كلمه ي </a:t>
            </a:r>
            <a:r>
              <a:rPr lang="fa-IR" dirty="0"/>
              <a:t>بي </a:t>
            </a:r>
            <a:r>
              <a:rPr lang="fa-IR" dirty="0" smtClean="0"/>
              <a:t>اثر</a:t>
            </a:r>
            <a:r>
              <a:rPr lang="en-US" dirty="0" smtClean="0"/>
              <a:t>or</a:t>
            </a:r>
            <a:r>
              <a:rPr lang="fa-IR" dirty="0" smtClean="0"/>
              <a:t>مي </a:t>
            </a:r>
            <a:r>
              <a:rPr lang="fa-IR" dirty="0"/>
              <a:t>تواند با هر واژه ديگري جايگزين شده باشد . مثلا </a:t>
            </a:r>
            <a:r>
              <a:rPr lang="fa-IR" dirty="0" smtClean="0"/>
              <a:t>اگر</a:t>
            </a:r>
            <a:r>
              <a:rPr lang="en-US" dirty="0"/>
              <a:t>Sink "or" </a:t>
            </a:r>
            <a:r>
              <a:rPr lang="en-US" dirty="0" smtClean="0"/>
              <a:t>Swim</a:t>
            </a:r>
            <a:r>
              <a:rPr lang="fa-IR" dirty="0"/>
              <a:t>را جستجوكنيد نتايج مي تواند </a:t>
            </a:r>
            <a:r>
              <a:rPr lang="fa-IR" dirty="0" smtClean="0"/>
              <a:t>شامل</a:t>
            </a:r>
            <a:r>
              <a:rPr lang="en-US" dirty="0"/>
              <a:t>Sink don't </a:t>
            </a:r>
            <a:r>
              <a:rPr lang="en-US" dirty="0" smtClean="0"/>
              <a:t>Swim</a:t>
            </a:r>
            <a:r>
              <a:rPr lang="fa-IR" dirty="0" smtClean="0"/>
              <a:t>باشد.</a:t>
            </a:r>
          </a:p>
          <a:p>
            <a:pPr marL="0" indent="0" algn="r" rtl="1">
              <a:buNone/>
            </a:pPr>
            <a:r>
              <a:rPr lang="fa-IR" dirty="0"/>
              <a:t>اگر دو كلمه بي اثر را جستجو </a:t>
            </a:r>
            <a:r>
              <a:rPr lang="fa-IR" dirty="0" smtClean="0"/>
              <a:t>كنيد</a:t>
            </a:r>
            <a:r>
              <a:rPr lang="en-US" dirty="0" err="1" smtClean="0"/>
              <a:t>EBSCOhost</a:t>
            </a:r>
            <a:r>
              <a:rPr lang="fa-IR" dirty="0"/>
              <a:t>تمامي كلمات را به جاي كلمات بي اثر جستجو مي كند. مثلا اگر </a:t>
            </a:r>
            <a:r>
              <a:rPr lang="fa-IR" dirty="0" smtClean="0"/>
              <a:t>عبارت</a:t>
            </a:r>
            <a:r>
              <a:rPr lang="en-US" dirty="0"/>
              <a:t>Company of the </a:t>
            </a:r>
            <a:r>
              <a:rPr lang="en-US" dirty="0" smtClean="0"/>
              <a:t>America</a:t>
            </a:r>
            <a:r>
              <a:rPr lang="fa-IR" dirty="0"/>
              <a:t>را جستجو </a:t>
            </a:r>
            <a:r>
              <a:rPr lang="fa-IR" dirty="0" smtClean="0"/>
              <a:t>نماييد</a:t>
            </a:r>
            <a:r>
              <a:rPr lang="en-US" dirty="0" err="1" smtClean="0"/>
              <a:t>EBSCOhost</a:t>
            </a:r>
            <a:r>
              <a:rPr lang="fa-IR" dirty="0"/>
              <a:t>تمامي كلمات جايگزين اين دو </a:t>
            </a:r>
            <a:r>
              <a:rPr lang="fa-IR" dirty="0" smtClean="0"/>
              <a:t>كلمه را پیدا کند.</a:t>
            </a:r>
            <a:endParaRPr lang="en-US" dirty="0"/>
          </a:p>
        </p:txBody>
      </p:sp>
    </p:spTree>
    <p:extLst>
      <p:ext uri="{BB962C8B-B14F-4D97-AF65-F5344CB8AC3E}">
        <p14:creationId xmlns:p14="http://schemas.microsoft.com/office/powerpoint/2010/main" val="284350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600200"/>
            <a:ext cx="8534400" cy="5105400"/>
          </a:xfrm>
        </p:spPr>
        <p:txBody>
          <a:bodyPr>
            <a:normAutofit fontScale="85000" lnSpcReduction="10000"/>
          </a:bodyPr>
          <a:lstStyle/>
          <a:p>
            <a:pPr marL="0" indent="0" algn="r" rtl="1">
              <a:buNone/>
            </a:pPr>
            <a:r>
              <a:rPr lang="fa-IR" dirty="0" smtClean="0">
                <a:solidFill>
                  <a:srgbClr val="FF0000"/>
                </a:solidFill>
              </a:rPr>
              <a:t>استفاده از گيومه</a:t>
            </a:r>
          </a:p>
          <a:p>
            <a:pPr marL="0" indent="0" algn="r" rtl="1">
              <a:buNone/>
            </a:pPr>
            <a:r>
              <a:rPr lang="fa-IR" dirty="0" smtClean="0"/>
              <a:t>اگر عبارتي بين دو گيومه قرار گيرد، دقيقاً عبارت مورد نظر جستجو ميشود. براي مثال اگر</a:t>
            </a:r>
            <a:r>
              <a:rPr lang="en-US" dirty="0" smtClean="0"/>
              <a:t>Brain Injury </a:t>
            </a:r>
            <a:r>
              <a:rPr lang="fa-IR" dirty="0" smtClean="0"/>
              <a:t>را بدون گيومه بكار بريد تمام مداركي كه هم شامل واژه</a:t>
            </a:r>
            <a:r>
              <a:rPr lang="en-US" dirty="0" smtClean="0"/>
              <a:t>Brain</a:t>
            </a:r>
            <a:r>
              <a:rPr lang="fa-IR" dirty="0" smtClean="0"/>
              <a:t> هستند و هم شامل واژه</a:t>
            </a:r>
            <a:r>
              <a:rPr lang="en-US" dirty="0" smtClean="0"/>
              <a:t>Injury</a:t>
            </a:r>
            <a:r>
              <a:rPr lang="fa-IR" dirty="0" smtClean="0"/>
              <a:t>جستجو ميشونديعني مداركي كه در آنها اين دو واژه بصورت عبارت و دقيقاً كنار هم نيامده باشند هم بازيابي ميشوند.در حاليكه اگر</a:t>
            </a:r>
            <a:r>
              <a:rPr lang="en-US" dirty="0" smtClean="0"/>
              <a:t>"Brain Injury"</a:t>
            </a:r>
            <a:r>
              <a:rPr lang="fa-IR" dirty="0" smtClean="0"/>
              <a:t>به اين صورت داخل گيومه قرار بگيرد، تنها مداركي جستجو ميشوند كه در آنها حد اقل يكبار اين دو واژه در كنار هم و به صورت عبارت آمده </a:t>
            </a:r>
            <a:r>
              <a:rPr lang="fa-IR" dirty="0"/>
              <a:t>باشند</a:t>
            </a:r>
            <a:r>
              <a:rPr lang="fa-IR" dirty="0" smtClean="0"/>
              <a:t>.</a:t>
            </a:r>
          </a:p>
          <a:p>
            <a:pPr marL="0" indent="0" algn="r" rtl="1">
              <a:buNone/>
            </a:pPr>
            <a:r>
              <a:rPr lang="fa-IR" dirty="0" smtClean="0"/>
              <a:t> </a:t>
            </a:r>
          </a:p>
          <a:p>
            <a:pPr marL="0" indent="0" algn="r" rtl="1">
              <a:buNone/>
            </a:pPr>
            <a:r>
              <a:rPr lang="fa-IR" dirty="0" smtClean="0"/>
              <a:t>اگر </a:t>
            </a:r>
            <a:r>
              <a:rPr lang="fa-IR" dirty="0"/>
              <a:t>عملگرهاي </a:t>
            </a:r>
            <a:r>
              <a:rPr lang="fa-IR" dirty="0" smtClean="0"/>
              <a:t>منطقي</a:t>
            </a:r>
            <a:r>
              <a:rPr lang="en-US" dirty="0"/>
              <a:t>(AND, OR, NOT</a:t>
            </a:r>
            <a:r>
              <a:rPr lang="en-US" dirty="0" smtClean="0"/>
              <a:t>)</a:t>
            </a:r>
            <a:r>
              <a:rPr lang="fa-IR" dirty="0"/>
              <a:t> همراه با عبارتي داخل گيومه قرار گيرند اپراتور آنها را به عنوانبخشي از يك عبارت تلقي خواهد كرد نه بهعنوان يك عملگر منطقي.</a:t>
            </a:r>
            <a:endParaRPr lang="fa-IR" dirty="0" smtClean="0"/>
          </a:p>
          <a:p>
            <a:pPr marL="0" indent="0" algn="r" rtl="1">
              <a:buNone/>
            </a:pPr>
            <a:endParaRPr lang="fa-IR" dirty="0" smtClean="0"/>
          </a:p>
          <a:p>
            <a:pPr marL="0" indent="0" algn="r" rtl="1">
              <a:buNone/>
            </a:pPr>
            <a:endParaRPr lang="fa-IR" dirty="0"/>
          </a:p>
        </p:txBody>
      </p:sp>
    </p:spTree>
    <p:extLst>
      <p:ext uri="{BB962C8B-B14F-4D97-AF65-F5344CB8AC3E}">
        <p14:creationId xmlns:p14="http://schemas.microsoft.com/office/powerpoint/2010/main" val="412155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ورودبه سايت</a:t>
            </a:r>
            <a:endParaRPr lang="en-US" dirty="0"/>
          </a:p>
        </p:txBody>
      </p:sp>
      <p:sp>
        <p:nvSpPr>
          <p:cNvPr id="3" name="Content Placeholder 2"/>
          <p:cNvSpPr>
            <a:spLocks noGrp="1"/>
          </p:cNvSpPr>
          <p:nvPr>
            <p:ph idx="1"/>
          </p:nvPr>
        </p:nvSpPr>
        <p:spPr>
          <a:xfrm>
            <a:off x="228600" y="1600200"/>
            <a:ext cx="8915400" cy="4525963"/>
          </a:xfrm>
        </p:spPr>
        <p:txBody>
          <a:bodyPr/>
          <a:lstStyle/>
          <a:p>
            <a:pPr algn="r" rtl="1">
              <a:buNone/>
            </a:pPr>
            <a:r>
              <a:rPr lang="fa-IR" dirty="0" smtClean="0"/>
              <a:t>براي ورودبه سايت </a:t>
            </a:r>
            <a:r>
              <a:rPr lang="en-US" dirty="0" smtClean="0"/>
              <a:t>EBSCOHOST </a:t>
            </a:r>
            <a:r>
              <a:rPr lang="fa-IR" dirty="0" smtClean="0"/>
              <a:t>به آدرس کتابخانه دیجیتال دانشگاه علوم پزشکی لرستان </a:t>
            </a:r>
            <a:r>
              <a:rPr lang="en-US" dirty="0" smtClean="0"/>
              <a:t>(http://diglib.lums.ac.ir/) </a:t>
            </a:r>
            <a:r>
              <a:rPr lang="fa-IR" dirty="0" smtClean="0"/>
              <a:t>مراجعه نماييد ودرقسمت</a:t>
            </a:r>
            <a:r>
              <a:rPr lang="en-US" dirty="0" smtClean="0"/>
              <a:t>logo  EBSCO</a:t>
            </a:r>
            <a:r>
              <a:rPr lang="fa-IR" dirty="0" smtClean="0"/>
              <a:t>لينك نماييد(توجه نماييد، فقط در صورتي كه اين پايگاه اطلاعاتي توسط يك دانشگاه يا موسسه پژوهشي خريداري شده باشد، امكان جستجو در آن وجود خواهد داشت).</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استفاده از نشانه هاي نقطه گذاري</a:t>
            </a:r>
            <a:endParaRPr lang="en-US" dirty="0"/>
          </a:p>
        </p:txBody>
      </p:sp>
      <p:sp>
        <p:nvSpPr>
          <p:cNvPr id="3" name="Content Placeholder 2"/>
          <p:cNvSpPr>
            <a:spLocks noGrp="1"/>
          </p:cNvSpPr>
          <p:nvPr>
            <p:ph idx="1"/>
          </p:nvPr>
        </p:nvSpPr>
        <p:spPr/>
        <p:txBody>
          <a:bodyPr/>
          <a:lstStyle/>
          <a:p>
            <a:pPr algn="r" rtl="1"/>
            <a:r>
              <a:rPr lang="fa-IR" dirty="0"/>
              <a:t>اگر كلماتي را همراه با علايم نقطه گذاري وارد </a:t>
            </a:r>
            <a:r>
              <a:rPr lang="fa-IR" dirty="0" smtClean="0"/>
              <a:t>كنيد</a:t>
            </a:r>
            <a:r>
              <a:rPr lang="en-US" dirty="0" err="1" smtClean="0"/>
              <a:t>EBSCOhost</a:t>
            </a:r>
            <a:r>
              <a:rPr lang="fa-IR" dirty="0"/>
              <a:t>هر دو نمونه با علايم و بدون علايم راجستجو خواهد كرد. مثلا اگر </a:t>
            </a:r>
            <a:r>
              <a:rPr lang="fa-IR" dirty="0" smtClean="0"/>
              <a:t>عبارت</a:t>
            </a:r>
            <a:r>
              <a:rPr lang="en-US" dirty="0"/>
              <a:t>Television: Talk </a:t>
            </a:r>
            <a:r>
              <a:rPr lang="en-US" dirty="0" smtClean="0"/>
              <a:t>Show</a:t>
            </a:r>
            <a:r>
              <a:rPr lang="fa-IR" dirty="0"/>
              <a:t>را وارد كنيد نتايج در بر </a:t>
            </a:r>
            <a:r>
              <a:rPr lang="fa-IR" dirty="0" smtClean="0"/>
              <a:t>گيرنده</a:t>
            </a:r>
            <a:r>
              <a:rPr lang="en-US" dirty="0" err="1"/>
              <a:t>TelTelevision</a:t>
            </a:r>
            <a:r>
              <a:rPr lang="en-US" dirty="0"/>
              <a:t> Talk Show </a:t>
            </a:r>
            <a:r>
              <a:rPr lang="fa-IR" dirty="0"/>
              <a:t>و </a:t>
            </a:r>
            <a:r>
              <a:rPr lang="en-US" dirty="0" err="1"/>
              <a:t>Showevision</a:t>
            </a:r>
            <a:r>
              <a:rPr lang="en-US" dirty="0"/>
              <a:t> </a:t>
            </a:r>
            <a:r>
              <a:rPr lang="en-US" dirty="0" smtClean="0"/>
              <a:t>Talk-</a:t>
            </a:r>
            <a:r>
              <a:rPr lang="fa-IR" dirty="0"/>
              <a:t>مي باشد كه اگر </a:t>
            </a:r>
            <a:r>
              <a:rPr lang="fa-IR" dirty="0" smtClean="0"/>
              <a:t>مترادفات</a:t>
            </a:r>
            <a:r>
              <a:rPr lang="en-US" dirty="0"/>
              <a:t>(Apply Related Words</a:t>
            </a:r>
            <a:r>
              <a:rPr lang="en-US" dirty="0" smtClean="0"/>
              <a:t>)</a:t>
            </a:r>
            <a:r>
              <a:rPr lang="fa-IR" dirty="0"/>
              <a:t> در تنظيمات فعال </a:t>
            </a:r>
            <a:r>
              <a:rPr lang="fa-IR" dirty="0" smtClean="0"/>
              <a:t>باشد</a:t>
            </a:r>
            <a:r>
              <a:rPr lang="en-US" dirty="0"/>
              <a:t>TV Talk </a:t>
            </a:r>
            <a:r>
              <a:rPr lang="en-US" dirty="0" smtClean="0"/>
              <a:t>Show</a:t>
            </a:r>
            <a:r>
              <a:rPr lang="fa-IR" dirty="0"/>
              <a:t>هم يكي از نتايج خواهد بود.</a:t>
            </a:r>
            <a:endParaRPr lang="en-US" dirty="0"/>
          </a:p>
        </p:txBody>
      </p:sp>
    </p:spTree>
    <p:extLst>
      <p:ext uri="{BB962C8B-B14F-4D97-AF65-F5344CB8AC3E}">
        <p14:creationId xmlns:p14="http://schemas.microsoft.com/office/powerpoint/2010/main" val="3235861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a:t>اگر كلمات بصورت خط تيره مورد جستجو قرار </a:t>
            </a:r>
            <a:r>
              <a:rPr lang="fa-IR" dirty="0" smtClean="0"/>
              <a:t>گيرند</a:t>
            </a:r>
            <a:r>
              <a:rPr lang="en-US" dirty="0" err="1" smtClean="0"/>
              <a:t>EBSCOhost</a:t>
            </a:r>
            <a:r>
              <a:rPr lang="fa-IR" dirty="0"/>
              <a:t>هر دو نمونه را جستجو مي كند. مثلااگر </a:t>
            </a:r>
            <a:r>
              <a:rPr lang="fa-IR" dirty="0" smtClean="0"/>
              <a:t>واژه</a:t>
            </a:r>
            <a:r>
              <a:rPr lang="en-US" dirty="0" smtClean="0"/>
              <a:t>Coca-Cola</a:t>
            </a:r>
            <a:r>
              <a:rPr lang="fa-IR" dirty="0"/>
              <a:t>را جستجو كنيد هر دو </a:t>
            </a:r>
            <a:r>
              <a:rPr lang="fa-IR" dirty="0" smtClean="0"/>
              <a:t>شكل</a:t>
            </a:r>
            <a:r>
              <a:rPr lang="en-US" dirty="0"/>
              <a:t>Coca-Cola </a:t>
            </a:r>
            <a:r>
              <a:rPr lang="fa-IR" dirty="0"/>
              <a:t>و </a:t>
            </a:r>
            <a:r>
              <a:rPr lang="en-US" dirty="0"/>
              <a:t>Coca </a:t>
            </a:r>
            <a:r>
              <a:rPr lang="en-US" dirty="0" smtClean="0"/>
              <a:t>Cola</a:t>
            </a:r>
            <a:r>
              <a:rPr lang="fa-IR" dirty="0"/>
              <a:t>بازيابي خواهد شد</a:t>
            </a:r>
            <a:r>
              <a:rPr lang="fa-IR" dirty="0" smtClean="0"/>
              <a:t>.</a:t>
            </a:r>
          </a:p>
          <a:p>
            <a:pPr marL="0" indent="0" algn="r" rtl="1">
              <a:buNone/>
            </a:pPr>
            <a:r>
              <a:rPr lang="fa-IR" dirty="0"/>
              <a:t>اگر براي موضوعي جستجو مي كنيد كه در آخر عبارت آن علامت سوال قرار دارد بايد علامت سوال را از</a:t>
            </a:r>
          </a:p>
          <a:p>
            <a:pPr marL="0" indent="0" algn="r" rtl="1">
              <a:buNone/>
            </a:pPr>
            <a:r>
              <a:rPr lang="fa-IR" dirty="0"/>
              <a:t>آن حذف كنيد.</a:t>
            </a:r>
            <a:endParaRPr lang="en-US" dirty="0"/>
          </a:p>
        </p:txBody>
      </p:sp>
    </p:spTree>
    <p:extLst>
      <p:ext uri="{BB962C8B-B14F-4D97-AF65-F5344CB8AC3E}">
        <p14:creationId xmlns:p14="http://schemas.microsoft.com/office/powerpoint/2010/main" val="583842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600" dirty="0"/>
              <a:t>(Proximity Search) </a:t>
            </a:r>
            <a:r>
              <a:rPr lang="fa-IR" sz="3600" dirty="0"/>
              <a:t>جستجوي كلمات نزديك به هم</a:t>
            </a:r>
            <a:endParaRPr lang="en-US" sz="3600" dirty="0"/>
          </a:p>
        </p:txBody>
      </p:sp>
      <p:sp>
        <p:nvSpPr>
          <p:cNvPr id="3" name="Content Placeholder 2"/>
          <p:cNvSpPr>
            <a:spLocks noGrp="1"/>
          </p:cNvSpPr>
          <p:nvPr>
            <p:ph idx="1"/>
          </p:nvPr>
        </p:nvSpPr>
        <p:spPr/>
        <p:txBody>
          <a:bodyPr/>
          <a:lstStyle/>
          <a:p>
            <a:pPr marL="0" indent="0" algn="r" rtl="1">
              <a:buNone/>
            </a:pPr>
            <a:r>
              <a:rPr lang="fa-IR" dirty="0"/>
              <a:t>عملگرهايي هستند كه از تركيب يك </a:t>
            </a:r>
            <a:r>
              <a:rPr lang="fa-IR" dirty="0" smtClean="0"/>
              <a:t>حرف</a:t>
            </a:r>
            <a:r>
              <a:rPr lang="en-US" dirty="0" smtClean="0"/>
              <a:t> N) </a:t>
            </a:r>
            <a:r>
              <a:rPr lang="fa-IR" dirty="0"/>
              <a:t>يا </a:t>
            </a:r>
            <a:r>
              <a:rPr lang="en-US" dirty="0" smtClean="0"/>
              <a:t>W</a:t>
            </a:r>
            <a:r>
              <a:rPr lang="fa-IR" dirty="0"/>
              <a:t>) و يك شماره به وجود ميآيند. اين عملگرها </a:t>
            </a:r>
            <a:r>
              <a:rPr lang="fa-IR" dirty="0" smtClean="0"/>
              <a:t>بين دو </a:t>
            </a:r>
            <a:r>
              <a:rPr lang="fa-IR" dirty="0"/>
              <a:t>واژهاي كه بايد جستجو شوند قرار ميگيرند و شماره، </a:t>
            </a:r>
            <a:r>
              <a:rPr lang="fa-IR" dirty="0" smtClean="0"/>
              <a:t>نشان دهنده </a:t>
            </a:r>
            <a:r>
              <a:rPr lang="fa-IR" dirty="0"/>
              <a:t>تعداد كلماتي </a:t>
            </a:r>
            <a:r>
              <a:rPr lang="fa-IR" dirty="0" smtClean="0"/>
              <a:t>است </a:t>
            </a:r>
            <a:r>
              <a:rPr lang="fa-IR" dirty="0"/>
              <a:t>كه ميتواند مابين اين </a:t>
            </a:r>
            <a:r>
              <a:rPr lang="fa-IR" dirty="0" smtClean="0"/>
              <a:t>دو واژه </a:t>
            </a:r>
            <a:r>
              <a:rPr lang="fa-IR" dirty="0"/>
              <a:t>موجود باشد. مانند</a:t>
            </a:r>
            <a:r>
              <a:rPr lang="fa-IR" dirty="0" smtClean="0"/>
              <a:t>:</a:t>
            </a:r>
          </a:p>
          <a:p>
            <a:pPr marL="0" indent="0" algn="r" rtl="1">
              <a:buNone/>
            </a:pPr>
            <a:r>
              <a:rPr lang="en-US" dirty="0"/>
              <a:t>(Near Operator (</a:t>
            </a:r>
            <a:r>
              <a:rPr lang="en-US" dirty="0" smtClean="0"/>
              <a:t>N</a:t>
            </a:r>
            <a:r>
              <a:rPr lang="fa-IR" dirty="0"/>
              <a:t>زماني </a:t>
            </a:r>
            <a:r>
              <a:rPr lang="fa-IR" dirty="0" smtClean="0"/>
              <a:t>كه</a:t>
            </a:r>
            <a:r>
              <a:rPr lang="en-US" dirty="0" smtClean="0"/>
              <a:t>N5</a:t>
            </a:r>
            <a:r>
              <a:rPr lang="fa-IR" dirty="0"/>
              <a:t>را بين دو واژه قرار ميدهيم، متني را جستجو مي كند كه در آن دو واژه بدونتوجه به ترتيب قرار گرفتنشان و در فاصله اي كمتر از 5 كلمه از يكديگر وجود داشته باشند</a:t>
            </a:r>
            <a:r>
              <a:rPr lang="fa-IR" dirty="0" smtClean="0"/>
              <a:t>.</a:t>
            </a:r>
            <a:endParaRPr lang="en-US" dirty="0" smtClean="0"/>
          </a:p>
          <a:p>
            <a:pPr marL="0" indent="0" algn="r" rtl="1">
              <a:buNone/>
            </a:pPr>
            <a:endParaRPr lang="en-US" dirty="0"/>
          </a:p>
        </p:txBody>
      </p:sp>
    </p:spTree>
    <p:extLst>
      <p:ext uri="{BB962C8B-B14F-4D97-AF65-F5344CB8AC3E}">
        <p14:creationId xmlns:p14="http://schemas.microsoft.com/office/powerpoint/2010/main" val="3575178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a:t>مثلا : وقتي </a:t>
            </a:r>
            <a:r>
              <a:rPr lang="fa-IR" dirty="0" smtClean="0"/>
              <a:t>عبارت</a:t>
            </a:r>
            <a:r>
              <a:rPr lang="en-US" dirty="0"/>
              <a:t>Tax N5 </a:t>
            </a:r>
            <a:r>
              <a:rPr lang="en-US" dirty="0" smtClean="0"/>
              <a:t>Reform</a:t>
            </a:r>
            <a:r>
              <a:rPr lang="fa-IR" dirty="0"/>
              <a:t>را وارد كنيم نتايج جستجو ميتواند </a:t>
            </a:r>
            <a:r>
              <a:rPr lang="fa-IR" dirty="0" smtClean="0"/>
              <a:t>حاوي</a:t>
            </a:r>
            <a:r>
              <a:rPr lang="en-US" dirty="0"/>
              <a:t>Tax </a:t>
            </a:r>
            <a:r>
              <a:rPr lang="en-US" dirty="0" smtClean="0"/>
              <a:t>Reform</a:t>
            </a:r>
            <a:r>
              <a:rPr lang="fa-IR" dirty="0"/>
              <a:t>باشد همانطور </a:t>
            </a:r>
            <a:r>
              <a:rPr lang="fa-IR" dirty="0" smtClean="0"/>
              <a:t>كه</a:t>
            </a:r>
            <a:r>
              <a:rPr lang="en-US" dirty="0" smtClean="0"/>
              <a:t> </a:t>
            </a:r>
            <a:r>
              <a:rPr lang="fa-IR" dirty="0" smtClean="0"/>
              <a:t>ميتواند حاوي</a:t>
            </a:r>
            <a:r>
              <a:rPr lang="en-US" dirty="0"/>
              <a:t>Reform of Income </a:t>
            </a:r>
            <a:r>
              <a:rPr lang="en-US" dirty="0" smtClean="0"/>
              <a:t>Tax</a:t>
            </a:r>
            <a:r>
              <a:rPr lang="fa-IR" dirty="0" smtClean="0"/>
              <a:t>باشد</a:t>
            </a:r>
          </a:p>
          <a:p>
            <a:pPr marL="0" indent="0" algn="r" rtl="1">
              <a:buNone/>
            </a:pPr>
            <a:endParaRPr lang="fa-IR" dirty="0" smtClean="0"/>
          </a:p>
          <a:p>
            <a:pPr marL="0" indent="0" algn="r" rtl="1">
              <a:buNone/>
            </a:pPr>
            <a:r>
              <a:rPr lang="en-US" dirty="0"/>
              <a:t>Within Operator (W)–</a:t>
            </a:r>
            <a:r>
              <a:rPr lang="en-US" dirty="0" smtClean="0"/>
              <a:t>W8</a:t>
            </a:r>
            <a:r>
              <a:rPr lang="fa-IR" dirty="0"/>
              <a:t>متني را جستجو مي كند كه در آن دو واژه به ترتيبي كه مورد جستجو قرار </a:t>
            </a:r>
            <a:r>
              <a:rPr lang="fa-IR" dirty="0" smtClean="0"/>
              <a:t>گرفته اندوجود </a:t>
            </a:r>
            <a:r>
              <a:rPr lang="fa-IR" dirty="0"/>
              <a:t>داشته باشند و </a:t>
            </a:r>
            <a:r>
              <a:rPr lang="fa-IR" dirty="0" smtClean="0"/>
              <a:t>فاصله ي بين شان </a:t>
            </a:r>
            <a:r>
              <a:rPr lang="fa-IR" dirty="0"/>
              <a:t>در متن كمتر از 8 كلمه باشد.</a:t>
            </a:r>
            <a:endParaRPr lang="en-US" dirty="0"/>
          </a:p>
        </p:txBody>
      </p:sp>
    </p:spTree>
    <p:extLst>
      <p:ext uri="{BB962C8B-B14F-4D97-AF65-F5344CB8AC3E}">
        <p14:creationId xmlns:p14="http://schemas.microsoft.com/office/powerpoint/2010/main" val="920636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4525963"/>
          </a:xfrm>
        </p:spPr>
        <p:txBody>
          <a:bodyPr/>
          <a:lstStyle/>
          <a:p>
            <a:pPr marL="0" indent="0" algn="r" rtl="1">
              <a:buNone/>
            </a:pPr>
            <a:r>
              <a:rPr lang="fa-IR" dirty="0"/>
              <a:t>مثلا وقتي كه </a:t>
            </a:r>
            <a:r>
              <a:rPr lang="fa-IR" dirty="0" smtClean="0"/>
              <a:t>عبارت</a:t>
            </a:r>
            <a:r>
              <a:rPr lang="en-US" dirty="0"/>
              <a:t>Tax W8 </a:t>
            </a:r>
            <a:r>
              <a:rPr lang="en-US" dirty="0" smtClean="0"/>
              <a:t>Reform</a:t>
            </a:r>
            <a:r>
              <a:rPr lang="fa-IR" dirty="0"/>
              <a:t>را وارد مي </a:t>
            </a:r>
            <a:r>
              <a:rPr lang="fa-IR" dirty="0" smtClean="0"/>
              <a:t>كنيم</a:t>
            </a:r>
            <a:r>
              <a:rPr lang="en-US" dirty="0"/>
              <a:t>Tax </a:t>
            </a:r>
            <a:r>
              <a:rPr lang="en-US" dirty="0" smtClean="0"/>
              <a:t>Reform</a:t>
            </a:r>
            <a:r>
              <a:rPr lang="fa-IR" dirty="0"/>
              <a:t>در نتايج هست </a:t>
            </a:r>
            <a:r>
              <a:rPr lang="fa-IR" dirty="0" smtClean="0"/>
              <a:t>ولي </a:t>
            </a:r>
            <a:r>
              <a:rPr lang="en-US" dirty="0" err="1" smtClean="0"/>
              <a:t>TaxReform</a:t>
            </a:r>
            <a:r>
              <a:rPr lang="en-US" dirty="0" smtClean="0"/>
              <a:t> of Income</a:t>
            </a:r>
            <a:r>
              <a:rPr lang="fa-IR" dirty="0" smtClean="0"/>
              <a:t>در </a:t>
            </a:r>
            <a:r>
              <a:rPr lang="fa-IR" dirty="0"/>
              <a:t>نتايج نخواهد بود</a:t>
            </a:r>
            <a:r>
              <a:rPr lang="fa-IR" dirty="0" smtClean="0"/>
              <a:t>.</a:t>
            </a:r>
            <a:endParaRPr lang="en-US" dirty="0"/>
          </a:p>
          <a:p>
            <a:pPr marL="0" indent="0" algn="r" rtl="1">
              <a:buNone/>
            </a:pPr>
            <a:r>
              <a:rPr lang="fa-IR" dirty="0"/>
              <a:t>نكته: اين عملگرها وقتي كه پرانتزها جدا از واژه هاي مورد نظر باشند عمل نمي كنند. براي مثال </a:t>
            </a:r>
            <a:r>
              <a:rPr lang="fa-IR" dirty="0" smtClean="0"/>
              <a:t>:</a:t>
            </a:r>
            <a:endParaRPr lang="en-US" dirty="0" smtClean="0"/>
          </a:p>
          <a:p>
            <a:pPr marL="0" indent="0" algn="r" rtl="1">
              <a:buNone/>
            </a:pPr>
            <a:r>
              <a:rPr lang="fa-IR" dirty="0"/>
              <a:t>جستجوي </a:t>
            </a:r>
            <a:r>
              <a:rPr lang="fa-IR" dirty="0" smtClean="0"/>
              <a:t>عبارت</a:t>
            </a:r>
            <a:r>
              <a:rPr lang="en-US" dirty="0"/>
              <a:t>(Tax OR Tariff) N5 </a:t>
            </a:r>
            <a:r>
              <a:rPr lang="en-US" dirty="0" smtClean="0"/>
              <a:t>Reform</a:t>
            </a:r>
            <a:r>
              <a:rPr lang="fa-IR" dirty="0"/>
              <a:t>به نتیجه ای نخواهد رسید. بايد از عبارت زير استفاده </a:t>
            </a:r>
            <a:r>
              <a:rPr lang="fa-IR" dirty="0" smtClean="0"/>
              <a:t>كنيد</a:t>
            </a:r>
          </a:p>
          <a:p>
            <a:pPr marL="0" indent="0" rtl="1">
              <a:buNone/>
            </a:pPr>
            <a:r>
              <a:rPr lang="en-US" dirty="0"/>
              <a:t>OR (Tariff N5 Reform)(Tax N5 Reform)</a:t>
            </a:r>
          </a:p>
        </p:txBody>
      </p:sp>
    </p:spTree>
    <p:extLst>
      <p:ext uri="{BB962C8B-B14F-4D97-AF65-F5344CB8AC3E}">
        <p14:creationId xmlns:p14="http://schemas.microsoft.com/office/powerpoint/2010/main" val="2583515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نمادهاي جايگزين شونده حروف و كاراكتر </a:t>
            </a:r>
            <a:r>
              <a:rPr lang="fa-IR" dirty="0" smtClean="0"/>
              <a:t>عام</a:t>
            </a:r>
            <a:br>
              <a:rPr lang="fa-IR" dirty="0" smtClean="0"/>
            </a:br>
            <a:r>
              <a:rPr lang="en-US" dirty="0" smtClean="0"/>
              <a:t>(Wildcard </a:t>
            </a:r>
            <a:r>
              <a:rPr lang="en-US" dirty="0"/>
              <a:t>and Truncation </a:t>
            </a:r>
            <a:r>
              <a:rPr lang="en-US" dirty="0" smtClean="0"/>
              <a:t>Symbols</a:t>
            </a:r>
            <a:r>
              <a:rPr lang="en-US" dirty="0"/>
              <a:t>)</a:t>
            </a:r>
          </a:p>
        </p:txBody>
      </p:sp>
      <p:sp>
        <p:nvSpPr>
          <p:cNvPr id="3" name="Content Placeholder 2"/>
          <p:cNvSpPr>
            <a:spLocks noGrp="1"/>
          </p:cNvSpPr>
          <p:nvPr>
            <p:ph idx="1"/>
          </p:nvPr>
        </p:nvSpPr>
        <p:spPr/>
        <p:txBody>
          <a:bodyPr>
            <a:normAutofit fontScale="92500" lnSpcReduction="20000"/>
          </a:bodyPr>
          <a:lstStyle/>
          <a:p>
            <a:pPr marL="0" indent="0" algn="r" rtl="1">
              <a:buNone/>
            </a:pPr>
            <a:r>
              <a:rPr lang="fa-IR" dirty="0"/>
              <a:t>از اين نمادها هنگامي استفاده ميشود كه حروف نامشخص، چندين هجي و پايان گوناگون وجود </a:t>
            </a:r>
            <a:r>
              <a:rPr lang="fa-IR" dirty="0" smtClean="0"/>
              <a:t>داشته</a:t>
            </a:r>
            <a:r>
              <a:rPr lang="en-US" dirty="0" smtClean="0"/>
              <a:t> </a:t>
            </a:r>
            <a:r>
              <a:rPr lang="fa-IR" dirty="0" smtClean="0"/>
              <a:t>باشد</a:t>
            </a:r>
            <a:r>
              <a:rPr lang="fa-IR" dirty="0"/>
              <a:t>. البته هيچكدام </a:t>
            </a:r>
            <a:r>
              <a:rPr lang="fa-IR" dirty="0" smtClean="0"/>
              <a:t>از </a:t>
            </a:r>
            <a:r>
              <a:rPr lang="fa-IR" dirty="0"/>
              <a:t>اين دو در اول كلمه قرار گرقته نميشوند</a:t>
            </a:r>
            <a:r>
              <a:rPr lang="fa-IR" dirty="0" smtClean="0"/>
              <a:t>.</a:t>
            </a:r>
            <a:endParaRPr lang="en-US" dirty="0" smtClean="0"/>
          </a:p>
          <a:p>
            <a:pPr marL="0" indent="0" algn="r" rtl="1">
              <a:buNone/>
            </a:pPr>
            <a:r>
              <a:rPr lang="fa-IR" dirty="0">
                <a:solidFill>
                  <a:srgbClr val="FF0000"/>
                </a:solidFill>
              </a:rPr>
              <a:t>نمادهاي جايگزين شونده </a:t>
            </a:r>
            <a:r>
              <a:rPr lang="fa-IR" dirty="0" smtClean="0">
                <a:solidFill>
                  <a:srgbClr val="FF0000"/>
                </a:solidFill>
              </a:rPr>
              <a:t>حروف</a:t>
            </a:r>
            <a:r>
              <a:rPr lang="en-US" dirty="0" smtClean="0">
                <a:solidFill>
                  <a:srgbClr val="FF0000"/>
                </a:solidFill>
              </a:rPr>
              <a:t>:</a:t>
            </a:r>
          </a:p>
          <a:p>
            <a:pPr marL="0" indent="0" algn="r" rtl="1">
              <a:buNone/>
            </a:pPr>
            <a:r>
              <a:rPr lang="fa-IR" dirty="0" smtClean="0"/>
              <a:t>نماينده </a:t>
            </a:r>
            <a:r>
              <a:rPr lang="fa-IR" dirty="0"/>
              <a:t>اين نماد علامت سوال (?) است. براي استفاده از نماد (?)، كلمه مورد نظر را نوشته و به جاي كاراكترنامشخص علامت سوال قرار دهيد. در اين </a:t>
            </a:r>
            <a:r>
              <a:rPr lang="fa-IR" dirty="0" smtClean="0"/>
              <a:t>حالت</a:t>
            </a:r>
            <a:r>
              <a:rPr lang="en-US" dirty="0" err="1" smtClean="0"/>
              <a:t>EBSCOhost</a:t>
            </a:r>
            <a:r>
              <a:rPr lang="fa-IR" dirty="0"/>
              <a:t>به جستجوي حروف مناسب به جاي علامت </a:t>
            </a:r>
            <a:r>
              <a:rPr lang="fa-IR" dirty="0" smtClean="0"/>
              <a:t>سوال</a:t>
            </a:r>
            <a:r>
              <a:rPr lang="en-US" dirty="0" smtClean="0"/>
              <a:t> </a:t>
            </a:r>
            <a:r>
              <a:rPr lang="fa-IR" dirty="0" smtClean="0"/>
              <a:t>مي</a:t>
            </a:r>
            <a:r>
              <a:rPr lang="en-US" dirty="0" smtClean="0"/>
              <a:t> </a:t>
            </a:r>
            <a:r>
              <a:rPr lang="fa-IR" dirty="0" smtClean="0"/>
              <a:t>پردازد</a:t>
            </a:r>
            <a:r>
              <a:rPr lang="fa-IR" dirty="0"/>
              <a:t>. به عنوان مثال </a:t>
            </a:r>
            <a:r>
              <a:rPr lang="fa-IR" dirty="0" smtClean="0"/>
              <a:t>اگر</a:t>
            </a:r>
            <a:r>
              <a:rPr lang="en-US" dirty="0" err="1" smtClean="0"/>
              <a:t>ne?t</a:t>
            </a:r>
            <a:r>
              <a:rPr lang="fa-IR" dirty="0"/>
              <a:t>تايپ شده باشد، به جستجوي </a:t>
            </a:r>
            <a:r>
              <a:rPr lang="fa-IR" dirty="0" smtClean="0"/>
              <a:t>مقاله</a:t>
            </a:r>
            <a:r>
              <a:rPr lang="en-US" dirty="0" smtClean="0"/>
              <a:t> </a:t>
            </a:r>
            <a:r>
              <a:rPr lang="fa-IR" dirty="0" smtClean="0"/>
              <a:t>هايي </a:t>
            </a:r>
            <a:r>
              <a:rPr lang="fa-IR" dirty="0"/>
              <a:t>ميپردازد كه در آنها </a:t>
            </a:r>
            <a:r>
              <a:rPr lang="fa-IR" dirty="0" smtClean="0"/>
              <a:t>كلمات</a:t>
            </a:r>
            <a:r>
              <a:rPr lang="en-US" dirty="0"/>
              <a:t>neat ،</a:t>
            </a:r>
            <a:r>
              <a:rPr lang="en-US" dirty="0" smtClean="0"/>
              <a:t>nest</a:t>
            </a:r>
            <a:r>
              <a:rPr lang="fa-IR" dirty="0" smtClean="0"/>
              <a:t>و</a:t>
            </a:r>
            <a:r>
              <a:rPr lang="en-US" dirty="0" smtClean="0"/>
              <a:t>next</a:t>
            </a:r>
            <a:r>
              <a:rPr lang="fa-IR" dirty="0"/>
              <a:t>باشد و به دنبال كلمهاي كه در </a:t>
            </a:r>
            <a:r>
              <a:rPr lang="fa-IR" dirty="0" smtClean="0"/>
              <a:t>آن</a:t>
            </a:r>
            <a:r>
              <a:rPr lang="en-US" dirty="0" smtClean="0"/>
              <a:t>net</a:t>
            </a:r>
            <a:r>
              <a:rPr lang="fa-IR" dirty="0"/>
              <a:t>قرار گرفته باشد نميگردد.</a:t>
            </a:r>
            <a:endParaRPr lang="en-US" dirty="0"/>
          </a:p>
        </p:txBody>
      </p:sp>
    </p:spTree>
    <p:extLst>
      <p:ext uri="{BB962C8B-B14F-4D97-AF65-F5344CB8AC3E}">
        <p14:creationId xmlns:p14="http://schemas.microsoft.com/office/powerpoint/2010/main" val="3849507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34400" cy="6126163"/>
          </a:xfrm>
        </p:spPr>
        <p:txBody>
          <a:bodyPr>
            <a:normAutofit/>
          </a:bodyPr>
          <a:lstStyle/>
          <a:p>
            <a:pPr marL="0" indent="0" algn="r" rtl="1">
              <a:buNone/>
            </a:pPr>
            <a:r>
              <a:rPr lang="fa-IR" dirty="0"/>
              <a:t>براي استفاده از </a:t>
            </a:r>
            <a:r>
              <a:rPr lang="fa-IR" dirty="0" smtClean="0"/>
              <a:t>نماد</a:t>
            </a:r>
            <a:r>
              <a:rPr lang="en-US" dirty="0" smtClean="0"/>
              <a:t>#</a:t>
            </a:r>
            <a:r>
              <a:rPr lang="fa-IR" dirty="0"/>
              <a:t>كلمه مورد نظر را وارد كرده سپس در جايي از كلمه كه در املاي صحيح آن ترديد داريدعلامت #را اضافه كنيد. مثلا با تايپ </a:t>
            </a:r>
            <a:r>
              <a:rPr lang="fa-IR" dirty="0" smtClean="0"/>
              <a:t>كردن</a:t>
            </a:r>
            <a:r>
              <a:rPr lang="en-US" dirty="0" err="1" smtClean="0"/>
              <a:t>colo#r</a:t>
            </a:r>
            <a:r>
              <a:rPr lang="fa-IR" dirty="0"/>
              <a:t>جستجو شامل نتايجي است كه در </a:t>
            </a:r>
            <a:r>
              <a:rPr lang="fa-IR" dirty="0" smtClean="0"/>
              <a:t>آن</a:t>
            </a:r>
            <a:r>
              <a:rPr lang="en-US" dirty="0" err="1"/>
              <a:t>colour</a:t>
            </a:r>
            <a:r>
              <a:rPr lang="en-US" dirty="0"/>
              <a:t> </a:t>
            </a:r>
            <a:r>
              <a:rPr lang="fa-IR" dirty="0"/>
              <a:t>يا </a:t>
            </a:r>
            <a:r>
              <a:rPr lang="en-US" dirty="0" smtClean="0"/>
              <a:t>color</a:t>
            </a:r>
            <a:r>
              <a:rPr lang="fa-IR" dirty="0" smtClean="0"/>
              <a:t> وجود دارد.</a:t>
            </a:r>
          </a:p>
          <a:p>
            <a:pPr marL="0" indent="0" algn="r" rtl="1">
              <a:buNone/>
            </a:pPr>
            <a:r>
              <a:rPr lang="fa-IR" dirty="0"/>
              <a:t>كاراكتر عام: اين كار با استفاده از يك علامت * صورت مي گيرد. براي استفاده از آن بايد ريشه كلمه را نوشته و</a:t>
            </a:r>
          </a:p>
          <a:p>
            <a:pPr marL="0" indent="0" algn="r" rtl="1">
              <a:buNone/>
            </a:pPr>
            <a:r>
              <a:rPr lang="fa-IR" dirty="0"/>
              <a:t>در پايان آن علامت * را جايگزين كرد</a:t>
            </a:r>
            <a:r>
              <a:rPr lang="fa-IR" dirty="0" smtClean="0"/>
              <a:t>.</a:t>
            </a:r>
          </a:p>
          <a:p>
            <a:pPr marL="0" indent="0" algn="r" rtl="1">
              <a:buNone/>
            </a:pPr>
            <a:r>
              <a:rPr lang="fa-IR" dirty="0"/>
              <a:t>براي مثال </a:t>
            </a:r>
            <a:r>
              <a:rPr lang="fa-IR" dirty="0" smtClean="0"/>
              <a:t>وقتي</a:t>
            </a:r>
            <a:r>
              <a:rPr lang="en-US" dirty="0" err="1" smtClean="0"/>
              <a:t>comput</a:t>
            </a:r>
            <a:r>
              <a:rPr lang="en-US" dirty="0" smtClean="0"/>
              <a:t>*</a:t>
            </a:r>
            <a:r>
              <a:rPr lang="fa-IR" dirty="0"/>
              <a:t>را تايپ كنيم واژه </a:t>
            </a:r>
            <a:r>
              <a:rPr lang="fa-IR" dirty="0" smtClean="0"/>
              <a:t>هاي</a:t>
            </a:r>
            <a:r>
              <a:rPr lang="en-US" dirty="0"/>
              <a:t>computing </a:t>
            </a:r>
            <a:r>
              <a:rPr lang="fa-IR" dirty="0"/>
              <a:t>و </a:t>
            </a:r>
            <a:r>
              <a:rPr lang="en-US" dirty="0" smtClean="0"/>
              <a:t>computer</a:t>
            </a:r>
            <a:r>
              <a:rPr lang="fa-IR" dirty="0"/>
              <a:t>جستجو ميشوند</a:t>
            </a:r>
            <a:r>
              <a:rPr lang="fa-IR" dirty="0" smtClean="0"/>
              <a:t>.</a:t>
            </a:r>
          </a:p>
          <a:p>
            <a:pPr marL="0" indent="0" algn="r" rtl="1">
              <a:buNone/>
            </a:pPr>
            <a:endParaRPr lang="en-US" dirty="0"/>
          </a:p>
        </p:txBody>
      </p:sp>
    </p:spTree>
    <p:extLst>
      <p:ext uri="{BB962C8B-B14F-4D97-AF65-F5344CB8AC3E}">
        <p14:creationId xmlns:p14="http://schemas.microsoft.com/office/powerpoint/2010/main" val="1221418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477000"/>
          </a:xfrm>
        </p:spPr>
        <p:txBody>
          <a:bodyPr>
            <a:normAutofit fontScale="77500" lnSpcReduction="20000"/>
          </a:bodyPr>
          <a:lstStyle/>
          <a:p>
            <a:pPr marL="0" indent="0" algn="r" rtl="1">
              <a:buNone/>
            </a:pPr>
            <a:r>
              <a:rPr lang="fa-IR" dirty="0"/>
              <a:t>توجه: از علامت* ميتوان در بين كلمات يك عبارت نيز استفاده كرد. به عنوان مثال تايپ </a:t>
            </a:r>
            <a:r>
              <a:rPr lang="fa-IR" dirty="0" smtClean="0"/>
              <a:t>عبارت</a:t>
            </a:r>
            <a:r>
              <a:rPr lang="en-US" dirty="0"/>
              <a:t>midsummer * </a:t>
            </a:r>
            <a:r>
              <a:rPr lang="en-US" dirty="0" smtClean="0"/>
              <a:t>dream</a:t>
            </a:r>
            <a:r>
              <a:rPr lang="fa-IR" dirty="0" smtClean="0"/>
              <a:t>منجر به جستجوی</a:t>
            </a:r>
            <a:r>
              <a:rPr lang="en-US" dirty="0"/>
              <a:t>midsummer night’s </a:t>
            </a:r>
            <a:r>
              <a:rPr lang="en-US" dirty="0" smtClean="0"/>
              <a:t>dream</a:t>
            </a:r>
            <a:r>
              <a:rPr lang="fa-IR" dirty="0"/>
              <a:t>میشود</a:t>
            </a:r>
            <a:r>
              <a:rPr lang="fa-IR" dirty="0" smtClean="0"/>
              <a:t>.</a:t>
            </a:r>
          </a:p>
          <a:p>
            <a:pPr marL="0" indent="0" algn="r" rtl="1">
              <a:buNone/>
            </a:pPr>
            <a:endParaRPr lang="fa-IR" dirty="0" smtClean="0"/>
          </a:p>
          <a:p>
            <a:pPr marL="0" indent="0" algn="r" rtl="1">
              <a:buNone/>
            </a:pPr>
            <a:r>
              <a:rPr lang="fa-IR" dirty="0" smtClean="0"/>
              <a:t> </a:t>
            </a:r>
            <a:r>
              <a:rPr lang="fa-IR" dirty="0"/>
              <a:t>جستجوي كلمات مفرد و جمع. به منظور جامع بودن نتايج جستجو، ممكن است هر دو گونه مفرد و </a:t>
            </a:r>
            <a:r>
              <a:rPr lang="fa-IR" dirty="0" smtClean="0"/>
              <a:t>جمع واژه هاي </a:t>
            </a:r>
            <a:r>
              <a:rPr lang="fa-IR" dirty="0"/>
              <a:t>مورد جستجو، در نتايج آمده باشد</a:t>
            </a:r>
            <a:r>
              <a:rPr lang="fa-IR" dirty="0" smtClean="0"/>
              <a:t>.</a:t>
            </a:r>
          </a:p>
          <a:p>
            <a:pPr marL="0" indent="0" algn="r" rtl="1">
              <a:buNone/>
            </a:pPr>
            <a:endParaRPr lang="fa-IR" dirty="0"/>
          </a:p>
          <a:p>
            <a:pPr marL="0" indent="0" algn="r" rtl="1">
              <a:buNone/>
            </a:pPr>
            <a:r>
              <a:rPr lang="fa-IR" dirty="0"/>
              <a:t>جستجو براي كلمات مفرد، جمع و ضماير ملكي. هنگامي كه يك كلمه مفرد مورد جستجو قرار گيرد، </a:t>
            </a:r>
            <a:r>
              <a:rPr lang="fa-IR" dirty="0" smtClean="0"/>
              <a:t>گونه جمع </a:t>
            </a:r>
            <a:r>
              <a:rPr lang="fa-IR" dirty="0"/>
              <a:t>و ملكي آن نيز جستجو خواهد شد. اما اگر كلمه داخل گيومه قرار گيرد گونه جمع و ملكي آن جستجو </a:t>
            </a:r>
            <a:r>
              <a:rPr lang="fa-IR" dirty="0" smtClean="0"/>
              <a:t>نخواهد را </a:t>
            </a:r>
            <a:r>
              <a:rPr lang="fa-IR" dirty="0"/>
              <a:t>بدون وجود گيومه جستجو كنيد نتايج به صورت زير خواهد بود: </a:t>
            </a:r>
            <a:r>
              <a:rPr lang="en-US" dirty="0"/>
              <a:t>Alley Cat </a:t>
            </a:r>
            <a:r>
              <a:rPr lang="fa-IR" dirty="0"/>
              <a:t>شد. </a:t>
            </a:r>
            <a:endParaRPr lang="fa-IR" dirty="0" smtClean="0"/>
          </a:p>
          <a:p>
            <a:pPr marL="0" indent="0" algn="r" rtl="1">
              <a:buNone/>
            </a:pPr>
            <a:r>
              <a:rPr lang="fa-IR" dirty="0" smtClean="0"/>
              <a:t>براي </a:t>
            </a:r>
            <a:r>
              <a:rPr lang="fa-IR" dirty="0"/>
              <a:t>مثال اگر </a:t>
            </a:r>
            <a:r>
              <a:rPr lang="fa-IR" dirty="0" smtClean="0"/>
              <a:t>عبارت</a:t>
            </a:r>
          </a:p>
          <a:p>
            <a:pPr marL="0" indent="0" rtl="1">
              <a:buNone/>
            </a:pPr>
            <a:r>
              <a:rPr lang="en-US" dirty="0"/>
              <a:t>Alley Cat, Alley Cat’s, Alley Cats, Alley's Cat, Alley’s Cat’s, Alley’s Cats, alleys </a:t>
            </a:r>
            <a:r>
              <a:rPr lang="en-US" dirty="0" err="1" smtClean="0"/>
              <a:t>Cat,Alleys</a:t>
            </a:r>
            <a:r>
              <a:rPr lang="en-US" dirty="0" smtClean="0"/>
              <a:t> </a:t>
            </a:r>
            <a:r>
              <a:rPr lang="en-US" dirty="0"/>
              <a:t>Cat's, Alleys </a:t>
            </a:r>
            <a:r>
              <a:rPr lang="en-US" dirty="0" smtClean="0"/>
              <a:t>Cats</a:t>
            </a:r>
            <a:endParaRPr lang="fa-IR" dirty="0" smtClean="0"/>
          </a:p>
          <a:p>
            <a:pPr marL="0" indent="0" rtl="1">
              <a:buNone/>
            </a:pPr>
            <a:endParaRPr lang="fa-IR" dirty="0" smtClean="0"/>
          </a:p>
          <a:p>
            <a:pPr marL="0" indent="0" algn="r" rtl="1">
              <a:buNone/>
            </a:pPr>
            <a:r>
              <a:rPr lang="fa-IR" dirty="0"/>
              <a:t>اگر يك واژه را به صورت جمع جستجو كنيم موتور جستجو آن واژه را به طور خودكار در حالت </a:t>
            </a:r>
            <a:r>
              <a:rPr lang="fa-IR" dirty="0" smtClean="0"/>
              <a:t>مفردجستجو </a:t>
            </a:r>
            <a:r>
              <a:rPr lang="fa-IR" dirty="0"/>
              <a:t>نخواهد كرد.</a:t>
            </a:r>
            <a:endParaRPr lang="fa-IR" dirty="0" smtClean="0"/>
          </a:p>
          <a:p>
            <a:pPr marL="0" indent="0" algn="r" rtl="1">
              <a:buNone/>
            </a:pPr>
            <a:endParaRPr lang="en-US" dirty="0"/>
          </a:p>
        </p:txBody>
      </p:sp>
    </p:spTree>
    <p:extLst>
      <p:ext uri="{BB962C8B-B14F-4D97-AF65-F5344CB8AC3E}">
        <p14:creationId xmlns:p14="http://schemas.microsoft.com/office/powerpoint/2010/main" val="1333913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امكانات پس از جستجو</a:t>
            </a:r>
            <a:endParaRPr lang="en-US" dirty="0"/>
          </a:p>
        </p:txBody>
      </p:sp>
      <p:sp>
        <p:nvSpPr>
          <p:cNvPr id="3" name="Content Placeholder 2"/>
          <p:cNvSpPr>
            <a:spLocks noGrp="1"/>
          </p:cNvSpPr>
          <p:nvPr>
            <p:ph idx="1"/>
          </p:nvPr>
        </p:nvSpPr>
        <p:spPr/>
        <p:txBody>
          <a:bodyPr/>
          <a:lstStyle/>
          <a:p>
            <a:pPr marL="0" indent="0" algn="r" rtl="1">
              <a:buNone/>
            </a:pPr>
            <a:r>
              <a:rPr lang="fa-IR" dirty="0"/>
              <a:t>پس از جستجو روي عنوان مورد نظر كليك كنيد پنجره اي باز ميشود كه موارد زير را شامل ميشود:</a:t>
            </a:r>
          </a:p>
          <a:p>
            <a:pPr marL="0" indent="0" algn="r" rtl="1">
              <a:buNone/>
            </a:pPr>
            <a:r>
              <a:rPr lang="fa-IR" dirty="0"/>
              <a:t>در سمت راست:</a:t>
            </a:r>
            <a:endParaRPr lang="en-US" dirty="0"/>
          </a:p>
        </p:txBody>
      </p:sp>
      <p:pic>
        <p:nvPicPr>
          <p:cNvPr id="4" name="Picture 3"/>
          <p:cNvPicPr>
            <a:picLocks noChangeAspect="1"/>
          </p:cNvPicPr>
          <p:nvPr/>
        </p:nvPicPr>
        <p:blipFill>
          <a:blip r:embed="rId2"/>
          <a:stretch>
            <a:fillRect/>
          </a:stretch>
        </p:blipFill>
        <p:spPr>
          <a:xfrm>
            <a:off x="1" y="2971800"/>
            <a:ext cx="6477000" cy="3733800"/>
          </a:xfrm>
          <a:prstGeom prst="rect">
            <a:avLst/>
          </a:prstGeom>
        </p:spPr>
      </p:pic>
    </p:spTree>
    <p:extLst>
      <p:ext uri="{BB962C8B-B14F-4D97-AF65-F5344CB8AC3E}">
        <p14:creationId xmlns:p14="http://schemas.microsoft.com/office/powerpoint/2010/main" val="950372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600" y="3971577"/>
            <a:ext cx="2705100" cy="23622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382000" cy="4525963"/>
          </a:xfrm>
        </p:spPr>
        <p:txBody>
          <a:bodyPr>
            <a:normAutofit/>
          </a:bodyPr>
          <a:lstStyle/>
          <a:p>
            <a:pPr marL="0" indent="0" algn="r" rtl="1">
              <a:buNone/>
            </a:pPr>
            <a:r>
              <a:rPr lang="fa-IR" sz="2400" dirty="0"/>
              <a:t>در قسمت وسط صفحه اطلاعات كامل كتابشناختي مقاله مورد نظر قرار گرفته است. چكيده مقاله و </a:t>
            </a:r>
            <a:r>
              <a:rPr lang="fa-IR" sz="2400" dirty="0" smtClean="0"/>
              <a:t>سرعنوان هاي موضوعي </a:t>
            </a:r>
            <a:r>
              <a:rPr lang="fa-IR" sz="2400" dirty="0"/>
              <a:t>مرتبط نيز فهرست </a:t>
            </a:r>
            <a:r>
              <a:rPr lang="fa-IR" sz="2400" dirty="0" smtClean="0"/>
              <a:t>شده اند</a:t>
            </a:r>
            <a:r>
              <a:rPr lang="fa-IR" sz="2400" dirty="0"/>
              <a:t>. اين سرعنوانها بصورت لينك هستند و اگر روي هر كدام از آنها </a:t>
            </a:r>
            <a:r>
              <a:rPr lang="fa-IR" sz="2400" dirty="0" smtClean="0"/>
              <a:t>كليك كنيد</a:t>
            </a:r>
            <a:r>
              <a:rPr lang="fa-IR" sz="2400" dirty="0"/>
              <a:t>، به عنوان يك كليدواژه درنظر گرفته ميشود و مورد جستجو قرار ميگيرد. ضمناً نام نويسندگان نيز در </a:t>
            </a:r>
            <a:r>
              <a:rPr lang="fa-IR" sz="2400" dirty="0" smtClean="0"/>
              <a:t>صورتيكه مقاله هاي </a:t>
            </a:r>
            <a:r>
              <a:rPr lang="fa-IR" sz="2400" dirty="0"/>
              <a:t>ديگري هم از آنها در اين پايگاه موجود باشد </a:t>
            </a:r>
            <a:r>
              <a:rPr lang="fa-IR" sz="2400" dirty="0" smtClean="0"/>
              <a:t>به صورت </a:t>
            </a:r>
            <a:r>
              <a:rPr lang="fa-IR" sz="2400" dirty="0"/>
              <a:t>لينك ميباشد. با كليك بر روي نام هر نويسنده </a:t>
            </a:r>
            <a:r>
              <a:rPr lang="fa-IR" sz="2400" dirty="0" smtClean="0"/>
              <a:t>به ساير </a:t>
            </a:r>
            <a:r>
              <a:rPr lang="fa-IR" sz="2400" dirty="0"/>
              <a:t>مقالات آن فرد در اين پايگاه دست خواهيد يافت.</a:t>
            </a:r>
            <a:endParaRPr lang="en-US" sz="2400" dirty="0"/>
          </a:p>
        </p:txBody>
      </p:sp>
    </p:spTree>
    <p:extLst>
      <p:ext uri="{BB962C8B-B14F-4D97-AF65-F5344CB8AC3E}">
        <p14:creationId xmlns:p14="http://schemas.microsoft.com/office/powerpoint/2010/main" val="191648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جستجو در ابسكو:</a:t>
            </a:r>
            <a:endParaRPr lang="en-US" dirty="0"/>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t>در صفحه اي كه باز ميشود به قسمت </a:t>
            </a:r>
            <a:r>
              <a:rPr lang="en-US" dirty="0" smtClean="0"/>
              <a:t>Web </a:t>
            </a:r>
            <a:r>
              <a:rPr lang="en-US" dirty="0" err="1" smtClean="0"/>
              <a:t>EBSCOhost</a:t>
            </a:r>
            <a:r>
              <a:rPr lang="en-US" dirty="0" smtClean="0"/>
              <a:t> </a:t>
            </a:r>
            <a:r>
              <a:rPr lang="fa-IR" dirty="0" smtClean="0"/>
              <a:t>وارد شويد</a:t>
            </a:r>
          </a:p>
          <a:p>
            <a:pPr algn="r" rtl="1">
              <a:buNone/>
            </a:pPr>
            <a:endParaRPr lang="fa-IR" dirty="0"/>
          </a:p>
          <a:p>
            <a:pPr algn="r" rtl="1">
              <a:buNone/>
            </a:pPr>
            <a:endParaRPr lang="fa-IR" dirty="0" smtClean="0"/>
          </a:p>
          <a:p>
            <a:pPr algn="r" rtl="1">
              <a:buNone/>
            </a:pPr>
            <a:endParaRPr lang="fa-IR" dirty="0"/>
          </a:p>
          <a:p>
            <a:pPr algn="r" rtl="1">
              <a:buNone/>
            </a:pPr>
            <a:endParaRPr lang="fa-IR" dirty="0" smtClean="0"/>
          </a:p>
          <a:p>
            <a:pPr algn="r" rtl="1">
              <a:buNone/>
            </a:pPr>
            <a:r>
              <a:rPr lang="fa-IR" dirty="0" smtClean="0"/>
              <a:t>پس از ورود، پايگاه مورد نظر خود و سپس كليد </a:t>
            </a:r>
            <a:r>
              <a:rPr lang="en-US" dirty="0" smtClean="0"/>
              <a:t>continue </a:t>
            </a:r>
            <a:r>
              <a:rPr lang="fa-IR" dirty="0" smtClean="0"/>
              <a:t>را انتخاب نماييد. در ادامه، بر اساس نياز خود از يكي از سرويسهاي جستجوي ساده يا پيشرفته بهرهمند شويد.</a:t>
            </a:r>
            <a:endParaRPr lang="en-US" dirty="0"/>
          </a:p>
        </p:txBody>
      </p:sp>
      <p:pic>
        <p:nvPicPr>
          <p:cNvPr id="6" name="Picture 5"/>
          <p:cNvPicPr>
            <a:picLocks noChangeAspect="1"/>
          </p:cNvPicPr>
          <p:nvPr/>
        </p:nvPicPr>
        <p:blipFill>
          <a:blip r:embed="rId2"/>
          <a:stretch>
            <a:fillRect/>
          </a:stretch>
        </p:blipFill>
        <p:spPr>
          <a:xfrm>
            <a:off x="4457700" y="2179240"/>
            <a:ext cx="2895600" cy="2194718"/>
          </a:xfrm>
          <a:prstGeom prst="rect">
            <a:avLst/>
          </a:prstGeom>
        </p:spPr>
      </p:pic>
      <p:pic>
        <p:nvPicPr>
          <p:cNvPr id="7" name="Picture 6"/>
          <p:cNvPicPr>
            <a:picLocks noChangeAspect="1"/>
          </p:cNvPicPr>
          <p:nvPr/>
        </p:nvPicPr>
        <p:blipFill>
          <a:blip r:embed="rId3"/>
          <a:stretch>
            <a:fillRect/>
          </a:stretch>
        </p:blipFill>
        <p:spPr>
          <a:xfrm>
            <a:off x="1143000" y="2286000"/>
            <a:ext cx="2628900" cy="2209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fa-IR" dirty="0"/>
              <a:t>در سمت چپ به نوار ابزار دسترسي داريد:</a:t>
            </a:r>
            <a:endParaRPr lang="en-US" dirty="0"/>
          </a:p>
        </p:txBody>
      </p:sp>
      <p:pic>
        <p:nvPicPr>
          <p:cNvPr id="4" name="Content Placeholder 3"/>
          <p:cNvPicPr>
            <a:picLocks noGrp="1" noChangeAspect="1"/>
          </p:cNvPicPr>
          <p:nvPr>
            <p:ph idx="1"/>
          </p:nvPr>
        </p:nvPicPr>
        <p:blipFill>
          <a:blip r:embed="rId2"/>
          <a:stretch>
            <a:fillRect/>
          </a:stretch>
        </p:blipFill>
        <p:spPr>
          <a:xfrm>
            <a:off x="266700" y="1066800"/>
            <a:ext cx="8610600" cy="4343400"/>
          </a:xfrm>
          <a:prstGeom prst="rect">
            <a:avLst/>
          </a:prstGeom>
        </p:spPr>
      </p:pic>
      <p:pic>
        <p:nvPicPr>
          <p:cNvPr id="5" name="Picture 4"/>
          <p:cNvPicPr>
            <a:picLocks noChangeAspect="1"/>
          </p:cNvPicPr>
          <p:nvPr/>
        </p:nvPicPr>
        <p:blipFill>
          <a:blip r:embed="rId3"/>
          <a:stretch>
            <a:fillRect/>
          </a:stretch>
        </p:blipFill>
        <p:spPr>
          <a:xfrm>
            <a:off x="25052" y="5328781"/>
            <a:ext cx="9118948" cy="1497904"/>
          </a:xfrm>
          <a:prstGeom prst="rect">
            <a:avLst/>
          </a:prstGeom>
        </p:spPr>
      </p:pic>
    </p:spTree>
    <p:extLst>
      <p:ext uri="{BB962C8B-B14F-4D97-AF65-F5344CB8AC3E}">
        <p14:creationId xmlns:p14="http://schemas.microsoft.com/office/powerpoint/2010/main" val="750411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274638"/>
            <a:ext cx="8001000" cy="1135062"/>
          </a:xfrm>
          <a:prstGeom prst="rect">
            <a:avLst/>
          </a:prstGeom>
        </p:spPr>
      </p:pic>
      <p:pic>
        <p:nvPicPr>
          <p:cNvPr id="5" name="Content Placeholder 4"/>
          <p:cNvPicPr>
            <a:picLocks noGrp="1" noChangeAspect="1"/>
          </p:cNvPicPr>
          <p:nvPr>
            <p:ph idx="1"/>
          </p:nvPr>
        </p:nvPicPr>
        <p:blipFill>
          <a:blip r:embed="rId3"/>
          <a:stretch>
            <a:fillRect/>
          </a:stretch>
        </p:blipFill>
        <p:spPr>
          <a:xfrm>
            <a:off x="228600" y="1600200"/>
            <a:ext cx="8305800" cy="4525963"/>
          </a:xfrm>
          <a:prstGeom prst="rect">
            <a:avLst/>
          </a:prstGeom>
        </p:spPr>
      </p:pic>
    </p:spTree>
    <p:extLst>
      <p:ext uri="{BB962C8B-B14F-4D97-AF65-F5344CB8AC3E}">
        <p14:creationId xmlns:p14="http://schemas.microsoft.com/office/powerpoint/2010/main" val="2277450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685800"/>
            <a:ext cx="8229600" cy="4876800"/>
          </a:xfrm>
          <a:prstGeom prst="rect">
            <a:avLst/>
          </a:prstGeom>
        </p:spPr>
      </p:pic>
    </p:spTree>
    <p:extLst>
      <p:ext uri="{BB962C8B-B14F-4D97-AF65-F5344CB8AC3E}">
        <p14:creationId xmlns:p14="http://schemas.microsoft.com/office/powerpoint/2010/main" val="1866438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000" y="152400"/>
            <a:ext cx="8229600" cy="3244943"/>
          </a:xfrm>
          <a:prstGeom prst="rect">
            <a:avLst/>
          </a:prstGeom>
        </p:spPr>
      </p:pic>
      <p:pic>
        <p:nvPicPr>
          <p:cNvPr id="5" name="Picture 4"/>
          <p:cNvPicPr>
            <a:picLocks noChangeAspect="1"/>
          </p:cNvPicPr>
          <p:nvPr/>
        </p:nvPicPr>
        <p:blipFill>
          <a:blip r:embed="rId3"/>
          <a:stretch>
            <a:fillRect/>
          </a:stretch>
        </p:blipFill>
        <p:spPr>
          <a:xfrm>
            <a:off x="228600" y="3505200"/>
            <a:ext cx="8077200" cy="2667001"/>
          </a:xfrm>
          <a:prstGeom prst="rect">
            <a:avLst/>
          </a:prstGeom>
        </p:spPr>
      </p:pic>
    </p:spTree>
    <p:extLst>
      <p:ext uri="{BB962C8B-B14F-4D97-AF65-F5344CB8AC3E}">
        <p14:creationId xmlns:p14="http://schemas.microsoft.com/office/powerpoint/2010/main" val="578774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57200"/>
            <a:ext cx="9093896" cy="2189747"/>
          </a:xfrm>
          <a:prstGeom prst="rect">
            <a:avLst/>
          </a:prstGeom>
        </p:spPr>
      </p:pic>
      <p:pic>
        <p:nvPicPr>
          <p:cNvPr id="5" name="Picture 4"/>
          <p:cNvPicPr>
            <a:picLocks noChangeAspect="1"/>
          </p:cNvPicPr>
          <p:nvPr/>
        </p:nvPicPr>
        <p:blipFill>
          <a:blip r:embed="rId3"/>
          <a:stretch>
            <a:fillRect/>
          </a:stretch>
        </p:blipFill>
        <p:spPr>
          <a:xfrm>
            <a:off x="76200" y="2514600"/>
            <a:ext cx="9067800" cy="3429000"/>
          </a:xfrm>
          <a:prstGeom prst="rect">
            <a:avLst/>
          </a:prstGeom>
        </p:spPr>
      </p:pic>
    </p:spTree>
    <p:extLst>
      <p:ext uri="{BB962C8B-B14F-4D97-AF65-F5344CB8AC3E}">
        <p14:creationId xmlns:p14="http://schemas.microsoft.com/office/powerpoint/2010/main" val="6332774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چگونه يك فرايند جستجو را ذخيره كنيم؟</a:t>
            </a:r>
            <a:endParaRPr lang="en-US" dirty="0"/>
          </a:p>
        </p:txBody>
      </p:sp>
      <p:sp>
        <p:nvSpPr>
          <p:cNvPr id="3" name="Content Placeholder 2"/>
          <p:cNvSpPr>
            <a:spLocks noGrp="1"/>
          </p:cNvSpPr>
          <p:nvPr>
            <p:ph idx="1"/>
          </p:nvPr>
        </p:nvSpPr>
        <p:spPr/>
        <p:txBody>
          <a:bodyPr>
            <a:normAutofit fontScale="85000" lnSpcReduction="10000"/>
          </a:bodyPr>
          <a:lstStyle/>
          <a:p>
            <a:pPr marL="0" indent="0" algn="r" rtl="1">
              <a:buNone/>
            </a:pPr>
            <a:r>
              <a:rPr lang="fa-IR" dirty="0"/>
              <a:t>آشنا شديم بد نيست بدانيم چگونه ميتوان يك فرايند جستجو </a:t>
            </a:r>
            <a:r>
              <a:rPr lang="en-US" dirty="0"/>
              <a:t>EBSCO </a:t>
            </a:r>
            <a:r>
              <a:rPr lang="fa-IR" dirty="0"/>
              <a:t>حال كه با انواع مدلهاي جستجو </a:t>
            </a:r>
            <a:r>
              <a:rPr lang="fa-IR" dirty="0" smtClean="0"/>
              <a:t>در به </a:t>
            </a:r>
            <a:r>
              <a:rPr lang="fa-IR" dirty="0"/>
              <a:t>شما اين امكان را ميدهد كه جستجوهاي انجام شده را تا هر زمان كه دلخواهتان </a:t>
            </a:r>
            <a:r>
              <a:rPr lang="en-US" dirty="0"/>
              <a:t>EBSCO </a:t>
            </a:r>
            <a:r>
              <a:rPr lang="fa-IR" dirty="0"/>
              <a:t>را ذخيره كرد. </a:t>
            </a:r>
            <a:r>
              <a:rPr lang="fa-IR" dirty="0" smtClean="0"/>
              <a:t>پايگاه باشد </a:t>
            </a:r>
            <a:r>
              <a:rPr lang="fa-IR" dirty="0"/>
              <a:t>ذخيره كنيد. اين امكان موجب ميشود در مراجعات بعدي خود به پايگاه كه احتمالاً </a:t>
            </a:r>
            <a:r>
              <a:rPr lang="fa-IR" dirty="0" smtClean="0"/>
              <a:t>كوردهاي </a:t>
            </a:r>
            <a:r>
              <a:rPr lang="fa-IR" dirty="0"/>
              <a:t>بيشتر و </a:t>
            </a:r>
            <a:r>
              <a:rPr lang="fa-IR" dirty="0" smtClean="0"/>
              <a:t>جديدتري به </a:t>
            </a:r>
            <a:r>
              <a:rPr lang="fa-IR" dirty="0"/>
              <a:t>پايگاه اضافه شده است، نياز نباشد مجدداً فرايند جستجو (شامل </a:t>
            </a:r>
            <a:r>
              <a:rPr lang="fa-IR" dirty="0" smtClean="0"/>
              <a:t>كليدواژه ها</a:t>
            </a:r>
            <a:r>
              <a:rPr lang="fa-IR" dirty="0"/>
              <a:t>، عملگرها، گسترش </a:t>
            </a:r>
            <a:r>
              <a:rPr lang="fa-IR" dirty="0" smtClean="0"/>
              <a:t>دهنده ها ومحدودكننده ها</a:t>
            </a:r>
            <a:r>
              <a:rPr lang="fa-IR" dirty="0"/>
              <a:t>) در يك موضوع خاص را تكرار كنيد؛ بلكه تنها با يك كليك روي جستجوي ذخيره شده، دوباره </a:t>
            </a:r>
            <a:r>
              <a:rPr lang="fa-IR" dirty="0" smtClean="0"/>
              <a:t>آن را راه اندازي </a:t>
            </a:r>
            <a:r>
              <a:rPr lang="fa-IR" dirty="0"/>
              <a:t>كرده و نتايج را بر اساس آخرين بروزرساني پايگاه مشاهده كنيد. در زير مراحل انجام اين كار بيان </a:t>
            </a:r>
            <a:r>
              <a:rPr lang="fa-IR" dirty="0" smtClean="0"/>
              <a:t>شده است</a:t>
            </a:r>
            <a:r>
              <a:rPr lang="fa-IR" dirty="0"/>
              <a:t>:</a:t>
            </a:r>
          </a:p>
          <a:p>
            <a:pPr marL="0" indent="0" algn="r" rtl="1">
              <a:buNone/>
            </a:pPr>
            <a:r>
              <a:rPr lang="fa-IR" dirty="0"/>
              <a:t>جستجوي دلخواهتان را با تيك زدن در چك باكس كنار آن انتخاب كنيد.</a:t>
            </a:r>
            <a:endParaRPr lang="en-US" dirty="0"/>
          </a:p>
        </p:txBody>
      </p:sp>
    </p:spTree>
    <p:extLst>
      <p:ext uri="{BB962C8B-B14F-4D97-AF65-F5344CB8AC3E}">
        <p14:creationId xmlns:p14="http://schemas.microsoft.com/office/powerpoint/2010/main" val="320417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fa-IR" dirty="0" smtClean="0"/>
              <a:t>. روي گزينه</a:t>
            </a:r>
            <a:r>
              <a:rPr lang="en-US" dirty="0"/>
              <a:t>Save Searches / Alerts </a:t>
            </a:r>
            <a:r>
              <a:rPr lang="fa-IR" dirty="0"/>
              <a:t>كه در تصوير با قرمز مشخص شده است كليك </a:t>
            </a:r>
            <a:r>
              <a:rPr lang="fa-IR" dirty="0" smtClean="0"/>
              <a:t>كنيد در </a:t>
            </a:r>
            <a:r>
              <a:rPr lang="fa-IR" dirty="0"/>
              <a:t>آخر روي </a:t>
            </a:r>
            <a:r>
              <a:rPr lang="fa-IR" dirty="0" smtClean="0"/>
              <a:t>گزينه</a:t>
            </a:r>
            <a:r>
              <a:rPr lang="en-US" dirty="0"/>
              <a:t>Save</a:t>
            </a:r>
            <a:endParaRPr lang="fa-IR" dirty="0"/>
          </a:p>
          <a:p>
            <a:pPr marL="0" indent="0" algn="r" rtl="1">
              <a:buNone/>
            </a:pPr>
            <a:r>
              <a:rPr lang="fa-IR" dirty="0" smtClean="0"/>
              <a:t>كليك </a:t>
            </a:r>
            <a:r>
              <a:rPr lang="fa-IR" dirty="0"/>
              <a:t>كنيد تا جستجو در فضاي شخصي شما ذخيره شود.(دقت داشته باشيد كه براي استفاده از اين </a:t>
            </a:r>
            <a:r>
              <a:rPr lang="fa-IR" dirty="0" smtClean="0"/>
              <a:t>امكان</a:t>
            </a:r>
            <a:r>
              <a:rPr lang="fa-IR" dirty="0"/>
              <a:t>، بايد در اين مجموعه ثبت نام كرده باشيد و با نام كاربري و رمز عبور خود وارد شويد)</a:t>
            </a:r>
            <a:endParaRPr lang="en-US" dirty="0"/>
          </a:p>
        </p:txBody>
      </p:sp>
      <p:pic>
        <p:nvPicPr>
          <p:cNvPr id="4" name="Picture 3"/>
          <p:cNvPicPr>
            <a:picLocks noChangeAspect="1"/>
          </p:cNvPicPr>
          <p:nvPr/>
        </p:nvPicPr>
        <p:blipFill>
          <a:blip r:embed="rId2"/>
          <a:stretch>
            <a:fillRect/>
          </a:stretch>
        </p:blipFill>
        <p:spPr>
          <a:xfrm>
            <a:off x="427973" y="4800600"/>
            <a:ext cx="7467600" cy="1847850"/>
          </a:xfrm>
          <a:prstGeom prst="rect">
            <a:avLst/>
          </a:prstGeom>
        </p:spPr>
      </p:pic>
    </p:spTree>
    <p:extLst>
      <p:ext uri="{BB962C8B-B14F-4D97-AF65-F5344CB8AC3E}">
        <p14:creationId xmlns:p14="http://schemas.microsoft.com/office/powerpoint/2010/main" val="3652229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9559" y="1481204"/>
            <a:ext cx="8229600" cy="4525963"/>
          </a:xfrm>
        </p:spPr>
        <p:txBody>
          <a:bodyPr>
            <a:normAutofit fontScale="77500" lnSpcReduction="20000"/>
          </a:bodyPr>
          <a:lstStyle/>
          <a:p>
            <a:pPr marL="0" indent="0" algn="r" rtl="1">
              <a:buNone/>
            </a:pPr>
            <a:r>
              <a:rPr lang="fa-IR" dirty="0"/>
              <a:t>در سمت راست نتايج را مشاهده ميكنيد و در سمت چپ ستوني شامل تعدادي گزينه در اختيار داريد كه به </a:t>
            </a:r>
            <a:r>
              <a:rPr lang="fa-IR" dirty="0" smtClean="0"/>
              <a:t>شما در </a:t>
            </a:r>
            <a:r>
              <a:rPr lang="fa-IR" dirty="0"/>
              <a:t>مديريت نتايج بازيابي شده و نزديك شدن به نتايج مورد نظرتان كمك ميكند. ليست نتايج شامل مشخصات </a:t>
            </a:r>
            <a:r>
              <a:rPr lang="fa-IR" dirty="0" smtClean="0"/>
              <a:t>زيرميباشد </a:t>
            </a:r>
            <a:r>
              <a:rPr lang="fa-IR" dirty="0"/>
              <a:t>:</a:t>
            </a:r>
          </a:p>
          <a:p>
            <a:pPr marL="0" indent="0" algn="r" rtl="1">
              <a:buNone/>
            </a:pPr>
            <a:r>
              <a:rPr lang="en-US" dirty="0" smtClean="0"/>
              <a:t>• </a:t>
            </a:r>
            <a:r>
              <a:rPr lang="fa-IR" dirty="0"/>
              <a:t>عنوان مدرك بازيابي شده كه به صورت لينك ظاهر ميشود. نشانگر ماوس را روي </a:t>
            </a:r>
            <a:r>
              <a:rPr lang="fa-IR" dirty="0" smtClean="0"/>
              <a:t>آيكون</a:t>
            </a:r>
            <a:r>
              <a:rPr lang="en-US" dirty="0" smtClean="0"/>
              <a:t>Preview</a:t>
            </a:r>
            <a:r>
              <a:rPr lang="fa-IR" dirty="0" smtClean="0"/>
              <a:t>قرار </a:t>
            </a:r>
            <a:r>
              <a:rPr lang="fa-IR" dirty="0"/>
              <a:t>دهيد تا بتوانيد چكيده مقاله را مشاهده كنيد.</a:t>
            </a:r>
          </a:p>
          <a:p>
            <a:pPr marL="0" indent="0" algn="r" rtl="1">
              <a:buNone/>
            </a:pPr>
            <a:r>
              <a:rPr lang="fa-IR" dirty="0"/>
              <a:t>• نام نويسنده يا نويسندگان و اطلاعات منبعي كه مدرك از آن بازيابي شده است (مثلاً عنوان، شماره و </a:t>
            </a:r>
            <a:r>
              <a:rPr lang="fa-IR" dirty="0" smtClean="0"/>
              <a:t>دوره ژورنالي </a:t>
            </a:r>
            <a:r>
              <a:rPr lang="fa-IR" dirty="0"/>
              <a:t>كه مقاله مربوطه از آن بازيابي شده است).</a:t>
            </a:r>
          </a:p>
          <a:p>
            <a:pPr marL="0" indent="0" algn="r" rtl="1">
              <a:buNone/>
            </a:pPr>
            <a:r>
              <a:rPr lang="fa-IR" dirty="0"/>
              <a:t>• يك توضيح مختصر در مورد مدرك و مطالبي كه در آن نوشته شده است، موضوعات و </a:t>
            </a:r>
            <a:r>
              <a:rPr lang="fa-IR" dirty="0" smtClean="0"/>
              <a:t>كليدواژه هاي اختصاص </a:t>
            </a:r>
            <a:r>
              <a:rPr lang="fa-IR" dirty="0"/>
              <a:t>يافته به مدرك و در آخر نيز نام پايگاهي كه مدرك از آن بازيابي شده است</a:t>
            </a:r>
            <a:r>
              <a:rPr lang="fa-IR" dirty="0" smtClean="0"/>
              <a:t>.</a:t>
            </a:r>
          </a:p>
          <a:p>
            <a:pPr marL="0" indent="0" algn="r" rtl="1">
              <a:buNone/>
            </a:pPr>
            <a:r>
              <a:rPr lang="en-US" dirty="0"/>
              <a:t>Add to </a:t>
            </a:r>
            <a:r>
              <a:rPr lang="en-US" dirty="0" smtClean="0"/>
              <a:t>Folder</a:t>
            </a:r>
            <a:r>
              <a:rPr lang="fa-IR" dirty="0"/>
              <a:t>براي ذخيره كردن مقاله در پوشه شخصي به كار ميرود.اين امكان با </a:t>
            </a:r>
            <a:r>
              <a:rPr lang="fa-IR" dirty="0" smtClean="0"/>
              <a:t>علامت                نشان </a:t>
            </a:r>
            <a:r>
              <a:rPr lang="fa-IR" dirty="0"/>
              <a:t>داده ميشود</a:t>
            </a:r>
            <a:endParaRPr lang="en-US" dirty="0"/>
          </a:p>
        </p:txBody>
      </p:sp>
      <p:pic>
        <p:nvPicPr>
          <p:cNvPr id="4" name="Picture 3"/>
          <p:cNvPicPr>
            <a:picLocks noChangeAspect="1"/>
          </p:cNvPicPr>
          <p:nvPr/>
        </p:nvPicPr>
        <p:blipFill>
          <a:blip r:embed="rId2"/>
          <a:stretch>
            <a:fillRect/>
          </a:stretch>
        </p:blipFill>
        <p:spPr>
          <a:xfrm>
            <a:off x="5791200" y="5486400"/>
            <a:ext cx="1270278" cy="266766"/>
          </a:xfrm>
          <a:prstGeom prst="rect">
            <a:avLst/>
          </a:prstGeom>
        </p:spPr>
      </p:pic>
    </p:spTree>
    <p:extLst>
      <p:ext uri="{BB962C8B-B14F-4D97-AF65-F5344CB8AC3E}">
        <p14:creationId xmlns:p14="http://schemas.microsoft.com/office/powerpoint/2010/main" val="1348767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96304" y="228600"/>
            <a:ext cx="2475191" cy="2219136"/>
          </a:xfrm>
          <a:prstGeom prst="rect">
            <a:avLst/>
          </a:prstGeom>
        </p:spPr>
      </p:pic>
      <p:pic>
        <p:nvPicPr>
          <p:cNvPr id="4" name="Content Placeholder 3"/>
          <p:cNvPicPr>
            <a:picLocks noGrp="1" noChangeAspect="1"/>
          </p:cNvPicPr>
          <p:nvPr>
            <p:ph idx="1"/>
          </p:nvPr>
        </p:nvPicPr>
        <p:blipFill>
          <a:blip r:embed="rId3"/>
          <a:stretch>
            <a:fillRect/>
          </a:stretch>
        </p:blipFill>
        <p:spPr>
          <a:xfrm>
            <a:off x="76200" y="1642190"/>
            <a:ext cx="8915400" cy="4911010"/>
          </a:xfrm>
          <a:prstGeom prst="rect">
            <a:avLst/>
          </a:prstGeom>
        </p:spPr>
      </p:pic>
    </p:spTree>
    <p:extLst>
      <p:ext uri="{BB962C8B-B14F-4D97-AF65-F5344CB8AC3E}">
        <p14:creationId xmlns:p14="http://schemas.microsoft.com/office/powerpoint/2010/main" val="1608142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en-US" dirty="0"/>
              <a:t>Source types</a:t>
            </a:r>
            <a:r>
              <a:rPr lang="fa-IR" dirty="0"/>
              <a:t>با استفاده از اين بخش ميتوانيد نتايج را به يك يا چند نوع خاص از منابع محدود كنيد. </a:t>
            </a:r>
            <a:r>
              <a:rPr lang="fa-IR" dirty="0" smtClean="0"/>
              <a:t>گزينه هايي مانند</a:t>
            </a:r>
            <a:r>
              <a:rPr lang="en-US" dirty="0"/>
              <a:t>Reviews Product </a:t>
            </a:r>
            <a:r>
              <a:rPr lang="fa-IR" dirty="0"/>
              <a:t>و </a:t>
            </a:r>
            <a:r>
              <a:rPr lang="en-US" dirty="0"/>
              <a:t>Newspaper ،Magazines ،Academic </a:t>
            </a:r>
            <a:r>
              <a:rPr lang="en-US" dirty="0" smtClean="0"/>
              <a:t>Journals</a:t>
            </a:r>
            <a:r>
              <a:rPr lang="fa-IR" dirty="0"/>
              <a:t>در اين فهرست ديده ميشود و شما مي</a:t>
            </a:r>
          </a:p>
          <a:p>
            <a:pPr marL="0" indent="0" algn="r" rtl="1">
              <a:buNone/>
            </a:pPr>
            <a:r>
              <a:rPr lang="fa-IR" dirty="0"/>
              <a:t>توانيد به دلخواه خود نتايج بازيابي شده را به يك يا چند مورد محدود كنيد. پس از انتخاب موارد </a:t>
            </a:r>
            <a:r>
              <a:rPr lang="fa-IR" dirty="0" smtClean="0"/>
              <a:t>دلخواه</a:t>
            </a:r>
            <a:r>
              <a:rPr lang="en-US" dirty="0"/>
              <a:t>Update </a:t>
            </a:r>
            <a:r>
              <a:rPr lang="en-US" dirty="0" smtClean="0"/>
              <a:t>،</a:t>
            </a:r>
            <a:r>
              <a:rPr lang="fa-IR" dirty="0"/>
              <a:t> ميشود. شايان ذكر است، بسته به نوع پايگاه اطلاعاتي انواع خاصي از منابع در اين قسمت فهرست ميشود.</a:t>
            </a:r>
            <a:endParaRPr lang="en-US" dirty="0"/>
          </a:p>
        </p:txBody>
      </p:sp>
    </p:spTree>
    <p:extLst>
      <p:ext uri="{BB962C8B-B14F-4D97-AF65-F5344CB8AC3E}">
        <p14:creationId xmlns:p14="http://schemas.microsoft.com/office/powerpoint/2010/main" val="384372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514600"/>
            <a:ext cx="2401619" cy="369332"/>
          </a:xfrm>
          <a:prstGeom prst="rect">
            <a:avLst/>
          </a:prstGeom>
        </p:spPr>
        <p:txBody>
          <a:bodyPr wrap="none">
            <a:spAutoFit/>
          </a:bodyPr>
          <a:lstStyle/>
          <a:p>
            <a:r>
              <a:rPr lang="fa-IR" dirty="0" smtClean="0"/>
              <a:t>انتخاب چندين پايگاه اطلاعاتي</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609600"/>
            <a:ext cx="3409950" cy="1666875"/>
          </a:xfrm>
          <a:prstGeom prst="rect">
            <a:avLst/>
          </a:prstGeom>
          <a:noFill/>
          <a:ln w="9525">
            <a:noFill/>
            <a:miter lim="800000"/>
            <a:headEnd/>
            <a:tailEnd/>
          </a:ln>
          <a:effectLst/>
        </p:spPr>
      </p:pic>
      <p:pic>
        <p:nvPicPr>
          <p:cNvPr id="2" name="Picture 1"/>
          <p:cNvPicPr>
            <a:picLocks noChangeAspect="1"/>
          </p:cNvPicPr>
          <p:nvPr/>
        </p:nvPicPr>
        <p:blipFill>
          <a:blip r:embed="rId3"/>
          <a:stretch>
            <a:fillRect/>
          </a:stretch>
        </p:blipFill>
        <p:spPr>
          <a:xfrm>
            <a:off x="228600" y="3122057"/>
            <a:ext cx="6858000" cy="337749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3"/>
            <a:ext cx="8229600" cy="692063"/>
          </a:xfrm>
        </p:spPr>
        <p:txBody>
          <a:bodyPr>
            <a:normAutofit fontScale="90000"/>
          </a:bodyPr>
          <a:lstStyle/>
          <a:p>
            <a:r>
              <a:rPr lang="en-US" dirty="0"/>
              <a:t>Subject Thesaurus Term</a:t>
            </a:r>
          </a:p>
        </p:txBody>
      </p:sp>
      <p:sp>
        <p:nvSpPr>
          <p:cNvPr id="6" name="Rectangle 5"/>
          <p:cNvSpPr/>
          <p:nvPr/>
        </p:nvSpPr>
        <p:spPr>
          <a:xfrm>
            <a:off x="76200" y="1219200"/>
            <a:ext cx="8610600" cy="2308324"/>
          </a:xfrm>
          <a:prstGeom prst="rect">
            <a:avLst/>
          </a:prstGeom>
        </p:spPr>
        <p:txBody>
          <a:bodyPr wrap="square">
            <a:spAutoFit/>
          </a:bodyPr>
          <a:lstStyle/>
          <a:p>
            <a:pPr algn="r" rtl="1"/>
            <a:r>
              <a:rPr lang="fa-IR" sz="2400" dirty="0"/>
              <a:t>در اين قسمت تعدادي موضوع مرتبط با كليدواژههايي كه در هنگام جستجو وارد كردهايد به شما </a:t>
            </a:r>
            <a:r>
              <a:rPr lang="fa-IR" sz="2400" dirty="0" smtClean="0"/>
              <a:t>پيشنهاد ميشود</a:t>
            </a:r>
            <a:r>
              <a:rPr lang="fa-IR" sz="2400" dirty="0"/>
              <a:t>. اين موضوعات بر اساس سرعنوانهاي موضوعي رشته انتخابي ميباشد و داراي ارتباطي مفهومي و منطقي با كليدواژه هاي </a:t>
            </a:r>
            <a:r>
              <a:rPr lang="fa-IR" sz="2400" dirty="0" smtClean="0"/>
              <a:t>شماست اين </a:t>
            </a:r>
            <a:r>
              <a:rPr lang="fa-IR" sz="2400" dirty="0"/>
              <a:t>بخش به شما كمك ميكند نتايج را در صورت تمايل به يك يا چند موضوع مرتبطتر با نياز خود محدود كنيد.. اگر </a:t>
            </a:r>
            <a:r>
              <a:rPr lang="fa-IR" sz="2400" dirty="0" smtClean="0"/>
              <a:t>گزينه </a:t>
            </a:r>
            <a:r>
              <a:rPr lang="en-US" sz="2400" dirty="0"/>
              <a:t>Show </a:t>
            </a:r>
            <a:r>
              <a:rPr lang="en-US" sz="2400" dirty="0" smtClean="0"/>
              <a:t>More</a:t>
            </a:r>
            <a:r>
              <a:rPr lang="fa-IR" sz="2400" dirty="0"/>
              <a:t> را كليك كنيد موضوعات بيشتري را خواهيد ديد.. پس از انتخاب موضوع يا موضوعات مورد نظر </a:t>
            </a:r>
            <a:r>
              <a:rPr lang="fa-IR" sz="2400" dirty="0" smtClean="0"/>
              <a:t>خود</a:t>
            </a:r>
            <a:r>
              <a:rPr lang="en-US" sz="2400" dirty="0" smtClean="0"/>
              <a:t>Update</a:t>
            </a:r>
            <a:r>
              <a:rPr lang="fa-IR" sz="2400" dirty="0" smtClean="0"/>
              <a:t>میشود .</a:t>
            </a:r>
            <a:endParaRPr lang="en-US" sz="2400" dirty="0"/>
          </a:p>
        </p:txBody>
      </p:sp>
      <p:pic>
        <p:nvPicPr>
          <p:cNvPr id="7" name="Picture 6"/>
          <p:cNvPicPr>
            <a:picLocks noChangeAspect="1"/>
          </p:cNvPicPr>
          <p:nvPr/>
        </p:nvPicPr>
        <p:blipFill>
          <a:blip r:embed="rId2"/>
          <a:stretch>
            <a:fillRect/>
          </a:stretch>
        </p:blipFill>
        <p:spPr>
          <a:xfrm>
            <a:off x="84551" y="3733800"/>
            <a:ext cx="2619375" cy="2514601"/>
          </a:xfrm>
          <a:prstGeom prst="rect">
            <a:avLst/>
          </a:prstGeom>
        </p:spPr>
      </p:pic>
    </p:spTree>
    <p:extLst>
      <p:ext uri="{BB962C8B-B14F-4D97-AF65-F5344CB8AC3E}">
        <p14:creationId xmlns:p14="http://schemas.microsoft.com/office/powerpoint/2010/main" val="2234517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History</a:t>
            </a:r>
          </a:p>
        </p:txBody>
      </p:sp>
      <p:sp>
        <p:nvSpPr>
          <p:cNvPr id="3" name="Content Placeholder 2"/>
          <p:cNvSpPr>
            <a:spLocks noGrp="1"/>
          </p:cNvSpPr>
          <p:nvPr>
            <p:ph idx="1"/>
          </p:nvPr>
        </p:nvSpPr>
        <p:spPr>
          <a:xfrm>
            <a:off x="0" y="1600200"/>
            <a:ext cx="8686800" cy="4525963"/>
          </a:xfrm>
        </p:spPr>
        <p:txBody>
          <a:bodyPr/>
          <a:lstStyle/>
          <a:p>
            <a:pPr marL="0" indent="0" algn="r" rtl="1">
              <a:buNone/>
            </a:pPr>
            <a:r>
              <a:rPr lang="fa-IR" dirty="0" smtClean="0"/>
              <a:t>بر روي</a:t>
            </a:r>
            <a:r>
              <a:rPr lang="en-US" dirty="0" smtClean="0"/>
              <a:t>Search History</a:t>
            </a:r>
            <a:r>
              <a:rPr lang="fa-IR" dirty="0"/>
              <a:t>كليك كنيد و جستجوهاي انجام شده را مشاهده كنيددر هر بار مراجعه به پايگاه، تمامي </a:t>
            </a:r>
            <a:r>
              <a:rPr lang="fa-IR" dirty="0" smtClean="0"/>
              <a:t>جستجوهاي </a:t>
            </a:r>
            <a:r>
              <a:rPr lang="fa-IR" dirty="0"/>
              <a:t>انجام شده </a:t>
            </a:r>
            <a:r>
              <a:rPr lang="fa-IR" dirty="0" smtClean="0"/>
              <a:t>در</a:t>
            </a:r>
            <a:r>
              <a:rPr lang="en-US" dirty="0"/>
              <a:t>Search </a:t>
            </a:r>
            <a:r>
              <a:rPr lang="en-US" dirty="0" smtClean="0"/>
              <a:t>History</a:t>
            </a:r>
            <a:r>
              <a:rPr lang="fa-IR" dirty="0"/>
              <a:t>موقتاً ذخيره ميشوند و تازماني كه از پايگاه خارج نشويد قابل مشاهده هستند. با كمك اين بخش ميتوانيد جستجوها را با هم تركيب كنيد ويا جستجوهاي دلخواهتان را در فضاي </a:t>
            </a:r>
            <a:r>
              <a:rPr lang="fa-IR" dirty="0" smtClean="0"/>
              <a:t>شخصي</a:t>
            </a:r>
            <a:r>
              <a:rPr lang="en-US" dirty="0" smtClean="0"/>
              <a:t>EBSCO</a:t>
            </a:r>
            <a:r>
              <a:rPr lang="fa-IR" dirty="0" smtClean="0"/>
              <a:t>ذخیره کنید.</a:t>
            </a:r>
            <a:endParaRPr lang="en-US" dirty="0"/>
          </a:p>
        </p:txBody>
      </p:sp>
      <p:pic>
        <p:nvPicPr>
          <p:cNvPr id="4" name="Picture 3"/>
          <p:cNvPicPr>
            <a:picLocks noChangeAspect="1"/>
          </p:cNvPicPr>
          <p:nvPr/>
        </p:nvPicPr>
        <p:blipFill>
          <a:blip r:embed="rId2"/>
          <a:stretch>
            <a:fillRect/>
          </a:stretch>
        </p:blipFill>
        <p:spPr>
          <a:xfrm>
            <a:off x="457200" y="5139586"/>
            <a:ext cx="7515225" cy="1695450"/>
          </a:xfrm>
          <a:prstGeom prst="rect">
            <a:avLst/>
          </a:prstGeom>
        </p:spPr>
      </p:pic>
    </p:spTree>
    <p:extLst>
      <p:ext uri="{BB962C8B-B14F-4D97-AF65-F5344CB8AC3E}">
        <p14:creationId xmlns:p14="http://schemas.microsoft.com/office/powerpoint/2010/main" val="3238593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امكانات موجود </a:t>
            </a:r>
            <a:r>
              <a:rPr lang="fa-IR" dirty="0" smtClean="0"/>
              <a:t>در</a:t>
            </a:r>
            <a:r>
              <a:rPr lang="en-US" dirty="0"/>
              <a:t>Search History</a:t>
            </a:r>
          </a:p>
        </p:txBody>
      </p:sp>
      <p:sp>
        <p:nvSpPr>
          <p:cNvPr id="3" name="Content Placeholder 2"/>
          <p:cNvSpPr>
            <a:spLocks noGrp="1"/>
          </p:cNvSpPr>
          <p:nvPr>
            <p:ph idx="1"/>
          </p:nvPr>
        </p:nvSpPr>
        <p:spPr>
          <a:xfrm>
            <a:off x="152400" y="1600200"/>
            <a:ext cx="8839200" cy="4525963"/>
          </a:xfrm>
        </p:spPr>
        <p:txBody>
          <a:bodyPr/>
          <a:lstStyle/>
          <a:p>
            <a:pPr marL="0" indent="0" algn="r" rtl="1">
              <a:buNone/>
            </a:pPr>
            <a:r>
              <a:rPr lang="fa-IR" dirty="0"/>
              <a:t>تركيب جستجوهاي قبلي: براي اين منظور چك باكس </a:t>
            </a:r>
            <a:r>
              <a:rPr lang="fa-IR" dirty="0" smtClean="0"/>
              <a:t>جستجوهاي </a:t>
            </a:r>
            <a:r>
              <a:rPr lang="fa-IR" dirty="0"/>
              <a:t>مورد نظرتان را تيك بزنيد و بر </a:t>
            </a:r>
            <a:r>
              <a:rPr lang="fa-IR" dirty="0" smtClean="0"/>
              <a:t>حسب نيازتان </a:t>
            </a:r>
            <a:r>
              <a:rPr lang="fa-IR" dirty="0"/>
              <a:t>يكي از </a:t>
            </a:r>
            <a:r>
              <a:rPr lang="fa-IR" dirty="0" smtClean="0"/>
              <a:t>گزينه هاي</a:t>
            </a:r>
            <a:r>
              <a:rPr lang="en-US" dirty="0"/>
              <a:t>Search with OR </a:t>
            </a:r>
            <a:r>
              <a:rPr lang="fa-IR" dirty="0"/>
              <a:t>يا </a:t>
            </a:r>
            <a:r>
              <a:rPr lang="en-US" dirty="0"/>
              <a:t>Search with </a:t>
            </a:r>
            <a:r>
              <a:rPr lang="en-US" dirty="0" smtClean="0"/>
              <a:t>AND</a:t>
            </a:r>
            <a:r>
              <a:rPr lang="fa-IR" dirty="0"/>
              <a:t>را انتخاب كنيد</a:t>
            </a:r>
            <a:r>
              <a:rPr lang="fa-IR" dirty="0" smtClean="0"/>
              <a:t>.</a:t>
            </a:r>
          </a:p>
          <a:p>
            <a:pPr marL="0" indent="0" algn="r" rtl="1">
              <a:buNone/>
            </a:pPr>
            <a:r>
              <a:rPr lang="fa-IR" dirty="0"/>
              <a:t>مشاهده نتايج يافته شده در يك جستجو: روي </a:t>
            </a:r>
            <a:r>
              <a:rPr lang="fa-IR" dirty="0" smtClean="0"/>
              <a:t>لينك</a:t>
            </a:r>
            <a:r>
              <a:rPr lang="en-US" dirty="0"/>
              <a:t>View </a:t>
            </a:r>
            <a:r>
              <a:rPr lang="en-US" dirty="0" smtClean="0"/>
              <a:t>Results</a:t>
            </a:r>
            <a:r>
              <a:rPr lang="fa-IR" dirty="0" smtClean="0"/>
              <a:t>کلیک کنید.</a:t>
            </a:r>
          </a:p>
          <a:p>
            <a:pPr marL="0" indent="0" algn="r" rtl="1">
              <a:buNone/>
            </a:pPr>
            <a:r>
              <a:rPr lang="fa-IR" dirty="0"/>
              <a:t>حذف جستجو: ابتدا چك باكس جستجوهاي مورد نظرتان را تيك بزنيد سپس مي توانيد با استفاده از </a:t>
            </a:r>
            <a:r>
              <a:rPr lang="fa-IR" dirty="0" smtClean="0"/>
              <a:t>گزينه</a:t>
            </a:r>
            <a:r>
              <a:rPr lang="en-US" dirty="0"/>
              <a:t>Delete </a:t>
            </a:r>
            <a:r>
              <a:rPr lang="en-US" dirty="0" smtClean="0"/>
              <a:t>Searches</a:t>
            </a:r>
            <a:r>
              <a:rPr lang="fa-IR" dirty="0" smtClean="0"/>
              <a:t>این کار را انجام دهید.</a:t>
            </a:r>
            <a:endParaRPr lang="en-US" dirty="0"/>
          </a:p>
        </p:txBody>
      </p:sp>
    </p:spTree>
    <p:extLst>
      <p:ext uri="{BB962C8B-B14F-4D97-AF65-F5344CB8AC3E}">
        <p14:creationId xmlns:p14="http://schemas.microsoft.com/office/powerpoint/2010/main" val="2333217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امكانات موجود در</a:t>
            </a:r>
            <a:r>
              <a:rPr lang="en-US" dirty="0"/>
              <a:t>Search History</a:t>
            </a:r>
          </a:p>
        </p:txBody>
      </p:sp>
      <p:pic>
        <p:nvPicPr>
          <p:cNvPr id="4" name="Content Placeholder 3"/>
          <p:cNvPicPr>
            <a:picLocks noGrp="1" noChangeAspect="1"/>
          </p:cNvPicPr>
          <p:nvPr>
            <p:ph idx="1"/>
          </p:nvPr>
        </p:nvPicPr>
        <p:blipFill>
          <a:blip r:embed="rId2"/>
          <a:stretch>
            <a:fillRect/>
          </a:stretch>
        </p:blipFill>
        <p:spPr>
          <a:xfrm>
            <a:off x="1366837" y="2110581"/>
            <a:ext cx="6410325" cy="3505200"/>
          </a:xfrm>
          <a:prstGeom prst="rect">
            <a:avLst/>
          </a:prstGeom>
        </p:spPr>
      </p:pic>
    </p:spTree>
    <p:extLst>
      <p:ext uri="{BB962C8B-B14F-4D97-AF65-F5344CB8AC3E}">
        <p14:creationId xmlns:p14="http://schemas.microsoft.com/office/powerpoint/2010/main" val="2304708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353425" cy="53721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r" rtl="1">
              <a:buNone/>
            </a:pPr>
            <a:endParaRPr lang="en-US" dirty="0"/>
          </a:p>
        </p:txBody>
      </p:sp>
    </p:spTree>
    <p:extLst>
      <p:ext uri="{BB962C8B-B14F-4D97-AF65-F5344CB8AC3E}">
        <p14:creationId xmlns:p14="http://schemas.microsoft.com/office/powerpoint/2010/main" val="3783407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pPr algn="r" rtl="1"/>
            <a:r>
              <a:rPr lang="fa-IR" sz="2800" b="1" dirty="0"/>
              <a:t>اصلاح كردن جستجو: روي لينك</a:t>
            </a:r>
            <a:r>
              <a:rPr lang="en-US" sz="2800" b="1" dirty="0"/>
              <a:t>Edit</a:t>
            </a:r>
            <a:r>
              <a:rPr lang="fa-IR" sz="2800" b="1" dirty="0"/>
              <a:t>كليك كنيد. در اين صورت مي توانيد هرگونه محدوديت، تغيير ويا اضافه كردن را در جستجوي قبلي اعمال كنيد.</a:t>
            </a:r>
            <a:br>
              <a:rPr lang="fa-IR" sz="2800" b="1" dirty="0"/>
            </a:br>
            <a:endParaRPr lang="en-US" sz="2800" b="1" dirty="0"/>
          </a:p>
        </p:txBody>
      </p:sp>
      <p:pic>
        <p:nvPicPr>
          <p:cNvPr id="4" name="Content Placeholder 3"/>
          <p:cNvPicPr>
            <a:picLocks noGrp="1" noChangeAspect="1"/>
          </p:cNvPicPr>
          <p:nvPr>
            <p:ph idx="1"/>
          </p:nvPr>
        </p:nvPicPr>
        <p:blipFill>
          <a:blip r:embed="rId2"/>
          <a:stretch>
            <a:fillRect/>
          </a:stretch>
        </p:blipFill>
        <p:spPr>
          <a:xfrm>
            <a:off x="1053144" y="1600200"/>
            <a:ext cx="7037711" cy="4525963"/>
          </a:xfrm>
          <a:prstGeom prst="rect">
            <a:avLst/>
          </a:prstGeom>
        </p:spPr>
      </p:pic>
    </p:spTree>
    <p:extLst>
      <p:ext uri="{BB962C8B-B14F-4D97-AF65-F5344CB8AC3E}">
        <p14:creationId xmlns:p14="http://schemas.microsoft.com/office/powerpoint/2010/main" val="12394937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t>براي جستجو: </a:t>
            </a:r>
            <a:r>
              <a:rPr lang="en-US" dirty="0"/>
              <a:t>RSS </a:t>
            </a:r>
            <a:r>
              <a:rPr lang="fa-IR" dirty="0"/>
              <a:t>و </a:t>
            </a:r>
            <a:r>
              <a:rPr lang="en-US" dirty="0"/>
              <a:t>Alert</a:t>
            </a:r>
          </a:p>
        </p:txBody>
      </p:sp>
      <p:sp>
        <p:nvSpPr>
          <p:cNvPr id="3" name="Content Placeholder 2"/>
          <p:cNvSpPr>
            <a:spLocks noGrp="1"/>
          </p:cNvSpPr>
          <p:nvPr>
            <p:ph idx="1"/>
          </p:nvPr>
        </p:nvSpPr>
        <p:spPr/>
        <p:txBody>
          <a:bodyPr>
            <a:normAutofit fontScale="85000" lnSpcReduction="10000"/>
          </a:bodyPr>
          <a:lstStyle/>
          <a:p>
            <a:pPr marL="0" indent="0" algn="r" rtl="1">
              <a:buNone/>
            </a:pPr>
            <a:r>
              <a:rPr lang="en-US" dirty="0" smtClean="0"/>
              <a:t>RSS</a:t>
            </a:r>
            <a:r>
              <a:rPr lang="fa-IR" dirty="0" smtClean="0"/>
              <a:t>چيست</a:t>
            </a:r>
            <a:r>
              <a:rPr lang="fa-IR" dirty="0"/>
              <a:t>؟ يك سرويس آگاهي رساني اينترنتي براي توصيف اخبار و محتواي وب است. اين اصطلاح مخفف </a:t>
            </a:r>
            <a:r>
              <a:rPr lang="fa-IR" dirty="0" smtClean="0"/>
              <a:t>عبارت</a:t>
            </a:r>
            <a:r>
              <a:rPr lang="en-US" dirty="0"/>
              <a:t>Really Simple </a:t>
            </a:r>
            <a:r>
              <a:rPr lang="en-US" dirty="0" smtClean="0"/>
              <a:t>Syndication</a:t>
            </a:r>
            <a:r>
              <a:rPr lang="fa-IR" dirty="0"/>
              <a:t>است. اين سرويس براي توزيع اخبار و اطلاعات جديد از طريق يك ناشر آنلاين به </a:t>
            </a:r>
            <a:r>
              <a:rPr lang="fa-IR" dirty="0" smtClean="0"/>
              <a:t>كاربران </a:t>
            </a:r>
            <a:r>
              <a:rPr lang="fa-IR" dirty="0"/>
              <a:t>وب بكار ميرود. يك كاربر با استفاده از مرورگر يا </a:t>
            </a:r>
            <a:r>
              <a:rPr lang="fa-IR" dirty="0" smtClean="0"/>
              <a:t>نرم</a:t>
            </a:r>
            <a:r>
              <a:rPr lang="en-US" dirty="0" smtClean="0"/>
              <a:t> </a:t>
            </a:r>
            <a:r>
              <a:rPr lang="fa-IR" dirty="0" smtClean="0"/>
              <a:t>افزار </a:t>
            </a:r>
            <a:r>
              <a:rPr lang="fa-IR" dirty="0"/>
              <a:t>خاصي كه قابليت خواندن محتوي توزيع شده</a:t>
            </a:r>
          </a:p>
          <a:p>
            <a:pPr marL="0" indent="0" algn="r" rtl="1">
              <a:buNone/>
            </a:pPr>
            <a:r>
              <a:rPr lang="fa-IR" dirty="0" smtClean="0"/>
              <a:t>به </a:t>
            </a:r>
            <a:r>
              <a:rPr lang="fa-IR" dirty="0"/>
              <a:t>اين شكل را داشته باشد، ميتواند آن مطالب را دريافت كند. كاربردهاي </a:t>
            </a:r>
            <a:r>
              <a:rPr lang="fa-IR" dirty="0" smtClean="0"/>
              <a:t>اصلي</a:t>
            </a:r>
            <a:r>
              <a:rPr lang="en-US" dirty="0" smtClean="0"/>
              <a:t>RSS </a:t>
            </a:r>
            <a:r>
              <a:rPr lang="fa-IR" dirty="0"/>
              <a:t>عموماً شامل دو مورد است </a:t>
            </a:r>
            <a:endParaRPr lang="fa-IR" dirty="0" smtClean="0"/>
          </a:p>
          <a:p>
            <a:pPr marL="0" indent="0" algn="r" rtl="1">
              <a:buNone/>
            </a:pPr>
            <a:r>
              <a:rPr lang="fa-IR" dirty="0"/>
              <a:t>1. نمايش تازهترين عناوين وبسايتها در يكديگر( اشتراك مطالب جديد)</a:t>
            </a:r>
          </a:p>
          <a:p>
            <a:pPr marL="0" indent="0" algn="r" rtl="1">
              <a:buNone/>
            </a:pPr>
            <a:r>
              <a:rPr lang="fa-IR" dirty="0"/>
              <a:t>2.دريافت جديدترين اخبار و اطلاعات از سايتهاي مورد علاقه، با استفاده از نرمافزارهاي ويژه.</a:t>
            </a:r>
            <a:endParaRPr lang="en-US" dirty="0"/>
          </a:p>
        </p:txBody>
      </p:sp>
    </p:spTree>
    <p:extLst>
      <p:ext uri="{BB962C8B-B14F-4D97-AF65-F5344CB8AC3E}">
        <p14:creationId xmlns:p14="http://schemas.microsoft.com/office/powerpoint/2010/main" val="2898362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RSS </a:t>
            </a:r>
            <a:r>
              <a:rPr lang="fa-IR" dirty="0"/>
              <a:t>نحوه تنظيم</a:t>
            </a:r>
            <a:endParaRPr lang="en-US" dirty="0"/>
          </a:p>
        </p:txBody>
      </p:sp>
      <p:pic>
        <p:nvPicPr>
          <p:cNvPr id="4" name="Content Placeholder 3"/>
          <p:cNvPicPr>
            <a:picLocks noGrp="1" noChangeAspect="1"/>
          </p:cNvPicPr>
          <p:nvPr>
            <p:ph idx="1"/>
          </p:nvPr>
        </p:nvPicPr>
        <p:blipFill>
          <a:blip r:embed="rId2"/>
          <a:stretch>
            <a:fillRect/>
          </a:stretch>
        </p:blipFill>
        <p:spPr>
          <a:xfrm>
            <a:off x="457200" y="1524001"/>
            <a:ext cx="8229600" cy="1752600"/>
          </a:xfrm>
          <a:prstGeom prst="rect">
            <a:avLst/>
          </a:prstGeom>
        </p:spPr>
      </p:pic>
    </p:spTree>
    <p:extLst>
      <p:ext uri="{BB962C8B-B14F-4D97-AF65-F5344CB8AC3E}">
        <p14:creationId xmlns:p14="http://schemas.microsoft.com/office/powerpoint/2010/main" val="39090387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en-US" dirty="0" smtClean="0"/>
              <a:t>Alert</a:t>
            </a:r>
            <a:r>
              <a:rPr lang="fa-IR" dirty="0" smtClean="0"/>
              <a:t>چیست ؟</a:t>
            </a:r>
            <a:endParaRPr lang="en-US" dirty="0"/>
          </a:p>
        </p:txBody>
      </p:sp>
      <p:pic>
        <p:nvPicPr>
          <p:cNvPr id="4" name="Content Placeholder 3"/>
          <p:cNvPicPr>
            <a:picLocks noGrp="1" noChangeAspect="1"/>
          </p:cNvPicPr>
          <p:nvPr>
            <p:ph idx="1"/>
          </p:nvPr>
        </p:nvPicPr>
        <p:blipFill>
          <a:blip r:embed="rId2"/>
          <a:stretch>
            <a:fillRect/>
          </a:stretch>
        </p:blipFill>
        <p:spPr>
          <a:xfrm>
            <a:off x="457200" y="1725521"/>
            <a:ext cx="8229600" cy="4275320"/>
          </a:xfrm>
          <a:prstGeom prst="rect">
            <a:avLst/>
          </a:prstGeom>
        </p:spPr>
      </p:pic>
    </p:spTree>
    <p:extLst>
      <p:ext uri="{BB962C8B-B14F-4D97-AF65-F5344CB8AC3E}">
        <p14:creationId xmlns:p14="http://schemas.microsoft.com/office/powerpoint/2010/main" val="19343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lstStyle/>
          <a:p>
            <a:pPr algn="r" rtl="1">
              <a:buNone/>
            </a:pPr>
            <a:r>
              <a:rPr lang="fa-IR" dirty="0" smtClean="0"/>
              <a:t>بعد ازوارد شدن به محيط جستجوي ابسكو، مشخص است كه</a:t>
            </a:r>
            <a:r>
              <a:rPr lang="en-US" dirty="0" smtClean="0"/>
              <a:t> </a:t>
            </a:r>
            <a:r>
              <a:rPr lang="fa-IR" dirty="0" smtClean="0"/>
              <a:t>در كدام پايگاه هستيد. براي انتخاب پايگاه هاي ديگر مي توانيد بر لينك </a:t>
            </a:r>
            <a:r>
              <a:rPr lang="en-US" dirty="0" smtClean="0"/>
              <a:t>Database Choose </a:t>
            </a:r>
            <a:r>
              <a:rPr lang="fa-IR" dirty="0" smtClean="0"/>
              <a:t>كليك نموده، و نام پايگاه</a:t>
            </a:r>
            <a:r>
              <a:rPr lang="en-US" dirty="0" smtClean="0"/>
              <a:t> </a:t>
            </a:r>
            <a:r>
              <a:rPr lang="fa-IR" dirty="0" smtClean="0"/>
              <a:t>های مورد نظر را از فهرست انتخاب كنيد. براي جستجو در بيش از يك پايگاه داده ای، بر مربع هاي سمت چپ نام هر پايگاه كليك نموده تا انتخاب شوند. همچنين براي انتخاب يا لغو انتخاب تمام پايگاهها مي توانيد از</a:t>
            </a:r>
            <a:r>
              <a:rPr lang="en-US" dirty="0" smtClean="0"/>
              <a:t>all deselect / Select </a:t>
            </a:r>
            <a:r>
              <a:rPr lang="fa-IR" dirty="0" smtClean="0"/>
              <a:t>استفاده نماييد. براي ذخيره سازي پايگاه مورد انتخاب، روي </a:t>
            </a:r>
            <a:r>
              <a:rPr lang="en-US" dirty="0" smtClean="0"/>
              <a:t>OK </a:t>
            </a:r>
            <a:r>
              <a:rPr lang="fa-IR" dirty="0" smtClean="0"/>
              <a:t>كليك نماييد.</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sz="3200" dirty="0">
                <a:solidFill>
                  <a:prstClr val="black"/>
                </a:solidFill>
                <a:cs typeface="Arial" panose="020B0604020202020204" pitchFamily="34" charset="0"/>
              </a:rPr>
              <a:t>براي انتخاب پايگاه هاي ديگر مي توانيد بر لينك </a:t>
            </a:r>
            <a:r>
              <a:rPr lang="en-US" sz="3200" dirty="0">
                <a:solidFill>
                  <a:prstClr val="black"/>
                </a:solidFill>
              </a:rPr>
              <a:t>Database Choose </a:t>
            </a:r>
            <a:r>
              <a:rPr lang="fa-IR" sz="3200" dirty="0">
                <a:solidFill>
                  <a:prstClr val="black"/>
                </a:solidFill>
                <a:cs typeface="Arial" panose="020B0604020202020204" pitchFamily="34" charset="0"/>
              </a:rPr>
              <a:t>كليك نموده، و نام پايگاه</a:t>
            </a:r>
            <a:r>
              <a:rPr lang="en-US" sz="3200" dirty="0">
                <a:solidFill>
                  <a:prstClr val="black"/>
                </a:solidFill>
              </a:rPr>
              <a:t> </a:t>
            </a:r>
            <a:r>
              <a:rPr lang="fa-IR" sz="3200" dirty="0">
                <a:solidFill>
                  <a:prstClr val="black"/>
                </a:solidFill>
                <a:cs typeface="Arial" panose="020B0604020202020204" pitchFamily="34" charset="0"/>
              </a:rPr>
              <a:t>های مورد نظر را از فهرست انتخاب كنيد</a:t>
            </a:r>
            <a:endParaRPr lang="en-US" dirty="0"/>
          </a:p>
        </p:txBody>
      </p:sp>
      <p:pic>
        <p:nvPicPr>
          <p:cNvPr id="4" name="Content Placeholder 3"/>
          <p:cNvPicPr>
            <a:picLocks noGrp="1" noChangeAspect="1"/>
          </p:cNvPicPr>
          <p:nvPr>
            <p:ph idx="1"/>
          </p:nvPr>
        </p:nvPicPr>
        <p:blipFill>
          <a:blip r:embed="rId2"/>
          <a:stretch>
            <a:fillRect/>
          </a:stretch>
        </p:blipFill>
        <p:spPr>
          <a:xfrm>
            <a:off x="457200" y="1981200"/>
            <a:ext cx="8229600" cy="2769427"/>
          </a:xfrm>
          <a:prstGeom prst="rect">
            <a:avLst/>
          </a:prstGeom>
        </p:spPr>
      </p:pic>
    </p:spTree>
    <p:extLst>
      <p:ext uri="{BB962C8B-B14F-4D97-AF65-F5344CB8AC3E}">
        <p14:creationId xmlns:p14="http://schemas.microsoft.com/office/powerpoint/2010/main" val="891732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5308</Words>
  <Application>Microsoft Office PowerPoint</Application>
  <PresentationFormat>On-screen Show (4:3)</PresentationFormat>
  <Paragraphs>251</Paragraphs>
  <Slides>78</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Times New Roman</vt:lpstr>
      <vt:lpstr>Office Theme</vt:lpstr>
      <vt:lpstr>راهنماي استفاده از پايگاه اطلاعاتي EBSCO</vt:lpstr>
      <vt:lpstr>EBSCO معرفي پايگاه اطلاعاتي ابسكو</vt:lpstr>
      <vt:lpstr>ادامه معرفی </vt:lpstr>
      <vt:lpstr>پوشش موضوعي</vt:lpstr>
      <vt:lpstr>ورودبه سايت</vt:lpstr>
      <vt:lpstr>جستجو در ابسكو:</vt:lpstr>
      <vt:lpstr>PowerPoint Presentation</vt:lpstr>
      <vt:lpstr>PowerPoint Presentation</vt:lpstr>
      <vt:lpstr>براي انتخاب پايگاه هاي ديگر مي توانيد بر لينك Database Choose كليك نموده، و نام پايگاه های مورد نظر را از فهرست انتخاب كنيد</vt:lpstr>
      <vt:lpstr>PowerPoint Presentation</vt:lpstr>
      <vt:lpstr>Preference</vt:lpstr>
      <vt:lpstr>PowerPoint Presentation</vt:lpstr>
      <vt:lpstr>PowerPoint Presentation</vt:lpstr>
      <vt:lpstr>General Settings </vt:lpstr>
      <vt:lpstr>General Settings </vt:lpstr>
      <vt:lpstr>General Settings </vt:lpstr>
      <vt:lpstr>Language با كليك بر روي زبان دلخواه در ليست، زبان مورد نظر خود را انتخاب كنيد </vt:lpstr>
      <vt:lpstr>گزينهHelp</vt:lpstr>
      <vt:lpstr>subject</vt:lpstr>
      <vt:lpstr>Publications</vt:lpstr>
      <vt:lpstr>Publications</vt:lpstr>
      <vt:lpstr>Publications</vt:lpstr>
      <vt:lpstr>Publications</vt:lpstr>
      <vt:lpstr>6-اگر بر روي يك ژورنال كليك نماييد در صفحه باز شده با استفاده از گزينه Search Within ThisPublication ميتوانيد جستجوی خود را فقط به همين ژورنال محدود كنيد. </vt:lpstr>
      <vt:lpstr>PowerPoint Presentation</vt:lpstr>
      <vt:lpstr>Company Information</vt:lpstr>
      <vt:lpstr>Company Information</vt:lpstr>
      <vt:lpstr>PowerPoint Presentation</vt:lpstr>
      <vt:lpstr>Image</vt:lpstr>
      <vt:lpstr>PowerPoint Presentation</vt:lpstr>
      <vt:lpstr>انتخاب پايگاه داده</vt:lpstr>
      <vt:lpstr>PowerPoint Presentation</vt:lpstr>
      <vt:lpstr>EBSCOhost انواع جستجو در</vt:lpstr>
      <vt:lpstr>Basic Search </vt:lpstr>
      <vt:lpstr>Search Options</vt:lpstr>
      <vt:lpstr>Search Options</vt:lpstr>
      <vt:lpstr>Basic Search:Search Options</vt:lpstr>
      <vt:lpstr>Basic Search:Search Options</vt:lpstr>
      <vt:lpstr>Basic Search:Search Options</vt:lpstr>
      <vt:lpstr>Basic Search:Search Options</vt:lpstr>
      <vt:lpstr>Basic Search:Search Options</vt:lpstr>
      <vt:lpstr>Basic Search:Search Options</vt:lpstr>
      <vt:lpstr>Basic Search:Search Options</vt:lpstr>
      <vt:lpstr>جستجوي پيشرفته:Advance search</vt:lpstr>
      <vt:lpstr>Advance search</vt:lpstr>
      <vt:lpstr>Advance search</vt:lpstr>
      <vt:lpstr>جستجوي بهتر</vt:lpstr>
      <vt:lpstr>PowerPoint Presentation</vt:lpstr>
      <vt:lpstr>PowerPoint Presentation</vt:lpstr>
      <vt:lpstr>استفاده از نشانه هاي نقطه گذاري</vt:lpstr>
      <vt:lpstr>PowerPoint Presentation</vt:lpstr>
      <vt:lpstr>(Proximity Search) جستجوي كلمات نزديك به هم</vt:lpstr>
      <vt:lpstr>PowerPoint Presentation</vt:lpstr>
      <vt:lpstr>PowerPoint Presentation</vt:lpstr>
      <vt:lpstr>نمادهاي جايگزين شونده حروف و كاراكتر عام (Wildcard and Truncation Symbols)</vt:lpstr>
      <vt:lpstr>PowerPoint Presentation</vt:lpstr>
      <vt:lpstr>PowerPoint Presentation</vt:lpstr>
      <vt:lpstr>امكانات پس از جستجو</vt:lpstr>
      <vt:lpstr>PowerPoint Presentation</vt:lpstr>
      <vt:lpstr>در سمت چپ به نوار ابزار دسترسي داريد:</vt:lpstr>
      <vt:lpstr>PowerPoint Presentation</vt:lpstr>
      <vt:lpstr>PowerPoint Presentation</vt:lpstr>
      <vt:lpstr>PowerPoint Presentation</vt:lpstr>
      <vt:lpstr>PowerPoint Presentation</vt:lpstr>
      <vt:lpstr>چگونه يك فرايند جستجو را ذخيره كنيم؟</vt:lpstr>
      <vt:lpstr>PowerPoint Presentation</vt:lpstr>
      <vt:lpstr>PowerPoint Presentation</vt:lpstr>
      <vt:lpstr>PowerPoint Presentation</vt:lpstr>
      <vt:lpstr>PowerPoint Presentation</vt:lpstr>
      <vt:lpstr>Subject Thesaurus Term</vt:lpstr>
      <vt:lpstr>Search History</vt:lpstr>
      <vt:lpstr>امكانات موجود درSearch History</vt:lpstr>
      <vt:lpstr>امكانات موجود درSearch History</vt:lpstr>
      <vt:lpstr>PowerPoint Presentation</vt:lpstr>
      <vt:lpstr>اصلاح كردن جستجو: روي لينكEditكليك كنيد. در اين صورت مي توانيد هرگونه محدوديت، تغيير ويا اضافه كردن را در جستجوي قبلي اعمال كنيد. </vt:lpstr>
      <vt:lpstr>براي جستجو: RSS و Alert</vt:lpstr>
      <vt:lpstr>RSS نحوه تنظيم</vt:lpstr>
      <vt:lpstr>Alertچیست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EBSCO معرفي پايگاه اطلاعاتي ابسكو</dc:title>
  <dc:creator>client</dc:creator>
  <cp:lastModifiedBy>user</cp:lastModifiedBy>
  <cp:revision>141</cp:revision>
  <dcterms:created xsi:type="dcterms:W3CDTF">2020-09-07T06:51:55Z</dcterms:created>
  <dcterms:modified xsi:type="dcterms:W3CDTF">2020-09-14T09:14:38Z</dcterms:modified>
</cp:coreProperties>
</file>